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Lst>
  <p:notesMasterIdLst>
    <p:notesMasterId r:id="rId18"/>
  </p:notesMasterIdLst>
  <p:handoutMasterIdLst>
    <p:handoutMasterId r:id="rId19"/>
  </p:handoutMasterIdLst>
  <p:sldIdLst>
    <p:sldId id="262" r:id="rId3"/>
    <p:sldId id="257" r:id="rId4"/>
    <p:sldId id="263" r:id="rId5"/>
    <p:sldId id="264" r:id="rId6"/>
    <p:sldId id="265" r:id="rId7"/>
    <p:sldId id="256" r:id="rId8"/>
    <p:sldId id="267" r:id="rId9"/>
    <p:sldId id="258" r:id="rId10"/>
    <p:sldId id="268" r:id="rId11"/>
    <p:sldId id="269" r:id="rId12"/>
    <p:sldId id="270" r:id="rId13"/>
    <p:sldId id="271" r:id="rId14"/>
    <p:sldId id="272" r:id="rId15"/>
    <p:sldId id="273" r:id="rId16"/>
    <p:sldId id="274"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61320"/>
    <a:srgbClr val="A6A6A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34B03E6-8C22-E04C-A526-20D52C08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1395C396-2B9E-B344-9D10-6D298AE137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EA6341-5E99-E844-BC50-26FF9C3F7ACC}" type="datetimeFigureOut">
              <a:rPr lang="en-GB" smtClean="0"/>
              <a:t>07/06/2020</a:t>
            </a:fld>
            <a:endParaRPr lang="en-GB"/>
          </a:p>
        </p:txBody>
      </p:sp>
      <p:sp>
        <p:nvSpPr>
          <p:cNvPr id="4" name="Segnaposto piè di pagina 3">
            <a:extLst>
              <a:ext uri="{FF2B5EF4-FFF2-40B4-BE49-F238E27FC236}">
                <a16:creationId xmlns:a16="http://schemas.microsoft.com/office/drawing/2014/main" id="{70E78735-3377-F445-B871-28E358EDC9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C57D829B-67A1-A943-9110-158F41D120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11AECA-F9A1-7E45-9BDF-CDC5F9F38061}" type="slidenum">
              <a:rPr lang="en-GB" smtClean="0"/>
              <a:t>‹N›</a:t>
            </a:fld>
            <a:endParaRPr lang="en-GB"/>
          </a:p>
        </p:txBody>
      </p:sp>
    </p:spTree>
    <p:extLst>
      <p:ext uri="{BB962C8B-B14F-4D97-AF65-F5344CB8AC3E}">
        <p14:creationId xmlns:p14="http://schemas.microsoft.com/office/powerpoint/2010/main" val="150916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ACD1B-C199-874E-AEBD-6039D0F0E370}" type="datetimeFigureOut">
              <a:rPr lang="en-GB" smtClean="0"/>
              <a:t>07/06/2020</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A2120-AE2B-4948-81A6-D7D93438004B}" type="slidenum">
              <a:rPr lang="en-GB" smtClean="0"/>
              <a:t>‹N›</a:t>
            </a:fld>
            <a:endParaRPr lang="en-GB"/>
          </a:p>
        </p:txBody>
      </p:sp>
    </p:spTree>
    <p:extLst>
      <p:ext uri="{BB962C8B-B14F-4D97-AF65-F5344CB8AC3E}">
        <p14:creationId xmlns:p14="http://schemas.microsoft.com/office/powerpoint/2010/main" val="8332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7A3D1C-758A-7746-B201-0EB37386933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piè di pagina 2">
            <a:extLst>
              <a:ext uri="{FF2B5EF4-FFF2-40B4-BE49-F238E27FC236}">
                <a16:creationId xmlns:a16="http://schemas.microsoft.com/office/drawing/2014/main" id="{4356CC6C-3472-7140-ABEB-E964775B1F0D}"/>
              </a:ext>
            </a:extLst>
          </p:cNvPr>
          <p:cNvSpPr>
            <a:spLocks noGrp="1"/>
          </p:cNvSpPr>
          <p:nvPr>
            <p:ph type="ftr" sz="quarter" idx="10"/>
          </p:nvPr>
        </p:nvSpPr>
        <p:spPr/>
        <p:txBody>
          <a:bodyPr/>
          <a:lstStyle/>
          <a:p>
            <a:r>
              <a:rPr lang="en-GB"/>
              <a:t>Breast Density Assessment &amp; Breast Cancer Detection</a:t>
            </a:r>
            <a:endParaRPr lang="en-GB" dirty="0"/>
          </a:p>
        </p:txBody>
      </p:sp>
    </p:spTree>
    <p:extLst>
      <p:ext uri="{BB962C8B-B14F-4D97-AF65-F5344CB8AC3E}">
        <p14:creationId xmlns:p14="http://schemas.microsoft.com/office/powerpoint/2010/main" val="91616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739DDF-DADD-014D-A60D-06F3EB56BA8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piè di pagina 2">
            <a:extLst>
              <a:ext uri="{FF2B5EF4-FFF2-40B4-BE49-F238E27FC236}">
                <a16:creationId xmlns:a16="http://schemas.microsoft.com/office/drawing/2014/main" id="{BB893048-EE9F-C442-B4C7-F921F580A655}"/>
              </a:ext>
            </a:extLst>
          </p:cNvPr>
          <p:cNvSpPr>
            <a:spLocks noGrp="1"/>
          </p:cNvSpPr>
          <p:nvPr>
            <p:ph type="ftr" sz="quarter" idx="10"/>
          </p:nvPr>
        </p:nvSpPr>
        <p:spPr/>
        <p:txBody>
          <a:bodyPr/>
          <a:lstStyle/>
          <a:p>
            <a:r>
              <a:rPr lang="en-GB"/>
              <a:t>Breast Density Assessment &amp; Breast Cancer Detection</a:t>
            </a:r>
            <a:endParaRPr lang="en-GB" dirty="0"/>
          </a:p>
        </p:txBody>
      </p:sp>
    </p:spTree>
    <p:extLst>
      <p:ext uri="{BB962C8B-B14F-4D97-AF65-F5344CB8AC3E}">
        <p14:creationId xmlns:p14="http://schemas.microsoft.com/office/powerpoint/2010/main" val="219902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1CA672-6175-44E8-99D7-A57163C2C1D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A942ED6-4943-4FEB-BB78-E9BC7826F606}"/>
              </a:ext>
            </a:extLst>
          </p:cNvPr>
          <p:cNvSpPr>
            <a:spLocks noGrp="1"/>
          </p:cNvSpPr>
          <p:nvPr>
            <p:ph type="dt" sz="half" idx="10"/>
          </p:nvPr>
        </p:nvSpPr>
        <p:spPr/>
        <p:txBody>
          <a:bodyPr/>
          <a:lstStyle/>
          <a:p>
            <a:fld id="{E4CF2940-195B-47D8-98B5-37CC5A24A8E9}" type="datetimeFigureOut">
              <a:rPr lang="it-IT" smtClean="0"/>
              <a:t>07/06/2020</a:t>
            </a:fld>
            <a:endParaRPr lang="it-IT"/>
          </a:p>
        </p:txBody>
      </p:sp>
      <p:sp>
        <p:nvSpPr>
          <p:cNvPr id="4" name="Segnaposto piè di pagina 3">
            <a:extLst>
              <a:ext uri="{FF2B5EF4-FFF2-40B4-BE49-F238E27FC236}">
                <a16:creationId xmlns:a16="http://schemas.microsoft.com/office/drawing/2014/main" id="{7FAEC72E-B85F-42BF-BB26-C79BFB66925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BC04E5C-85B1-4354-B7B5-9720907CD378}"/>
              </a:ext>
            </a:extLst>
          </p:cNvPr>
          <p:cNvSpPr>
            <a:spLocks noGrp="1"/>
          </p:cNvSpPr>
          <p:nvPr>
            <p:ph type="sldNum" sz="quarter" idx="12"/>
          </p:nvPr>
        </p:nvSpPr>
        <p:spPr/>
        <p:txBody>
          <a:bodyPr/>
          <a:lstStyle/>
          <a:p>
            <a:fld id="{7E561E31-0B15-48BD-9C77-FE6987223781}" type="slidenum">
              <a:rPr lang="it-IT" smtClean="0"/>
              <a:t>‹N›</a:t>
            </a:fld>
            <a:endParaRPr lang="it-IT"/>
          </a:p>
        </p:txBody>
      </p:sp>
    </p:spTree>
    <p:extLst>
      <p:ext uri="{BB962C8B-B14F-4D97-AF65-F5344CB8AC3E}">
        <p14:creationId xmlns:p14="http://schemas.microsoft.com/office/powerpoint/2010/main" val="2486205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C3E6-F17B-41C6-B8D4-8946548863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3087D5-0370-4A38-9EF6-88766C6DC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3876AD-3616-42A4-BC58-491D8E11E9A3}"/>
              </a:ext>
            </a:extLst>
          </p:cNvPr>
          <p:cNvSpPr>
            <a:spLocks noGrp="1"/>
          </p:cNvSpPr>
          <p:nvPr>
            <p:ph type="dt" sz="half" idx="10"/>
          </p:nvPr>
        </p:nvSpPr>
        <p:spPr/>
        <p:txBody>
          <a:bodyPr/>
          <a:lstStyle/>
          <a:p>
            <a:fld id="{8928C2C0-FDD7-4699-94B5-2604009E2A98}" type="datetimeFigureOut">
              <a:rPr lang="en-GB" smtClean="0"/>
              <a:t>07/06/2020</a:t>
            </a:fld>
            <a:endParaRPr lang="en-GB"/>
          </a:p>
        </p:txBody>
      </p:sp>
      <p:sp>
        <p:nvSpPr>
          <p:cNvPr id="5" name="Footer Placeholder 4">
            <a:extLst>
              <a:ext uri="{FF2B5EF4-FFF2-40B4-BE49-F238E27FC236}">
                <a16:creationId xmlns:a16="http://schemas.microsoft.com/office/drawing/2014/main" id="{796B99F2-9507-43C4-87AE-DB71657648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0C44C3-B89C-4604-B90E-F0CF76F76EF0}"/>
              </a:ext>
            </a:extLst>
          </p:cNvPr>
          <p:cNvSpPr>
            <a:spLocks noGrp="1"/>
          </p:cNvSpPr>
          <p:nvPr>
            <p:ph type="sldNum" sz="quarter" idx="12"/>
          </p:nvPr>
        </p:nvSpPr>
        <p:spPr/>
        <p:txBody>
          <a:bodyPr/>
          <a:lstStyle/>
          <a:p>
            <a:fld id="{9C09CFD2-0B58-47A0-8572-6C070B38BE23}" type="slidenum">
              <a:rPr lang="en-GB" smtClean="0"/>
              <a:t>‹N›</a:t>
            </a:fld>
            <a:endParaRPr lang="en-GB"/>
          </a:p>
        </p:txBody>
      </p:sp>
    </p:spTree>
    <p:extLst>
      <p:ext uri="{BB962C8B-B14F-4D97-AF65-F5344CB8AC3E}">
        <p14:creationId xmlns:p14="http://schemas.microsoft.com/office/powerpoint/2010/main" val="2003969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5B0167-7088-E745-953C-321D82D665E0}"/>
              </a:ext>
            </a:extLst>
          </p:cNvPr>
          <p:cNvSpPr>
            <a:spLocks noGrp="1"/>
          </p:cNvSpPr>
          <p:nvPr>
            <p:ph type="title"/>
          </p:nvPr>
        </p:nvSpPr>
        <p:spPr/>
        <p:txBody>
          <a:bodyPr/>
          <a:lstStyle/>
          <a:p>
            <a:r>
              <a:rPr lang="it-IT"/>
              <a:t>Fare clic per modificare lo stile del titolo dello schema</a:t>
            </a:r>
            <a:endParaRPr lang="en-GB"/>
          </a:p>
        </p:txBody>
      </p:sp>
    </p:spTree>
    <p:extLst>
      <p:ext uri="{BB962C8B-B14F-4D97-AF65-F5344CB8AC3E}">
        <p14:creationId xmlns:p14="http://schemas.microsoft.com/office/powerpoint/2010/main" val="2106704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D41018A-423B-0945-9C74-BA63F1E51C31}"/>
              </a:ext>
            </a:extLst>
          </p:cNvPr>
          <p:cNvSpPr/>
          <p:nvPr userDrawn="1"/>
        </p:nvSpPr>
        <p:spPr>
          <a:xfrm>
            <a:off x="-29028" y="6545942"/>
            <a:ext cx="12240000" cy="341086"/>
          </a:xfrm>
          <a:prstGeom prst="rect">
            <a:avLst/>
          </a:prstGeom>
          <a:solidFill>
            <a:srgbClr val="761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Immagine 7" descr="Immagine che contiene cibo, disegnando&#10;&#10;Descrizione generata automaticamente">
            <a:extLst>
              <a:ext uri="{FF2B5EF4-FFF2-40B4-BE49-F238E27FC236}">
                <a16:creationId xmlns:a16="http://schemas.microsoft.com/office/drawing/2014/main" id="{2C896DFF-5207-CB4B-AF08-F02970FD42BA}"/>
              </a:ext>
            </a:extLst>
          </p:cNvPr>
          <p:cNvPicPr>
            <a:picLocks noChangeAspect="1"/>
          </p:cNvPicPr>
          <p:nvPr userDrawn="1"/>
        </p:nvPicPr>
        <p:blipFill rotWithShape="1">
          <a:blip r:embed="rId6">
            <a:clrChange>
              <a:clrFrom>
                <a:srgbClr val="FEFFFF"/>
              </a:clrFrom>
              <a:clrTo>
                <a:srgbClr val="FEFFFF">
                  <a:alpha val="0"/>
                </a:srgbClr>
              </a:clrTo>
            </a:clrChange>
          </a:blip>
          <a:srcRect/>
          <a:stretch/>
        </p:blipFill>
        <p:spPr>
          <a:xfrm>
            <a:off x="11092253" y="0"/>
            <a:ext cx="1099747" cy="1270001"/>
          </a:xfrm>
          <a:prstGeom prst="rect">
            <a:avLst/>
          </a:prstGeom>
        </p:spPr>
      </p:pic>
      <p:sp>
        <p:nvSpPr>
          <p:cNvPr id="9" name="Rettangolo 8">
            <a:extLst>
              <a:ext uri="{FF2B5EF4-FFF2-40B4-BE49-F238E27FC236}">
                <a16:creationId xmlns:a16="http://schemas.microsoft.com/office/drawing/2014/main" id="{D3745D3B-FF5D-AC4B-BC75-F4DB2370ED22}"/>
              </a:ext>
            </a:extLst>
          </p:cNvPr>
          <p:cNvSpPr/>
          <p:nvPr userDrawn="1"/>
        </p:nvSpPr>
        <p:spPr>
          <a:xfrm>
            <a:off x="-29028" y="1378861"/>
            <a:ext cx="5225143" cy="101600"/>
          </a:xfrm>
          <a:prstGeom prst="rect">
            <a:avLst/>
          </a:prstGeom>
          <a:solidFill>
            <a:srgbClr val="761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egnaposto titolo 10">
            <a:extLst>
              <a:ext uri="{FF2B5EF4-FFF2-40B4-BE49-F238E27FC236}">
                <a16:creationId xmlns:a16="http://schemas.microsoft.com/office/drawing/2014/main" id="{EBDABC9F-44E8-5044-8A62-8079431EC825}"/>
              </a:ext>
            </a:extLst>
          </p:cNvPr>
          <p:cNvSpPr>
            <a:spLocks noGrp="1"/>
          </p:cNvSpPr>
          <p:nvPr>
            <p:ph type="title"/>
          </p:nvPr>
        </p:nvSpPr>
        <p:spPr>
          <a:xfrm>
            <a:off x="0" y="103868"/>
            <a:ext cx="10515600" cy="1270001"/>
          </a:xfrm>
          <a:prstGeom prst="rect">
            <a:avLst/>
          </a:prstGeom>
        </p:spPr>
        <p:txBody>
          <a:bodyPr vert="horz" lIns="91440" tIns="45720" rIns="91440" bIns="45720" rtlCol="0" anchor="ctr">
            <a:normAutofit/>
          </a:bodyPr>
          <a:lstStyle/>
          <a:p>
            <a:endParaRPr lang="en-GB" dirty="0"/>
          </a:p>
        </p:txBody>
      </p:sp>
      <p:sp>
        <p:nvSpPr>
          <p:cNvPr id="11" name="Segnaposto piè di pagina 12">
            <a:extLst>
              <a:ext uri="{FF2B5EF4-FFF2-40B4-BE49-F238E27FC236}">
                <a16:creationId xmlns:a16="http://schemas.microsoft.com/office/drawing/2014/main" id="{28272968-E147-184E-AE94-F11364679F64}"/>
              </a:ext>
            </a:extLst>
          </p:cNvPr>
          <p:cNvSpPr>
            <a:spLocks noGrp="1"/>
          </p:cNvSpPr>
          <p:nvPr>
            <p:ph type="ftr" sz="quarter" idx="3"/>
          </p:nvPr>
        </p:nvSpPr>
        <p:spPr>
          <a:xfrm>
            <a:off x="4033572" y="6533922"/>
            <a:ext cx="4114800" cy="365125"/>
          </a:xfrm>
          <a:prstGeom prst="rect">
            <a:avLst/>
          </a:prstGeom>
        </p:spPr>
        <p:txBody>
          <a:bodyPr vert="horz" lIns="91440" tIns="45720" rIns="91440" bIns="45720" rtlCol="0" anchor="ctr"/>
          <a:lstStyle>
            <a:lvl1pPr algn="ctr">
              <a:defRPr sz="1200" strike="noStrike">
                <a:solidFill>
                  <a:srgbClr val="FFB300"/>
                </a:solidFill>
                <a:latin typeface="Helvetica" pitchFamily="2" charset="0"/>
              </a:defRPr>
            </a:lvl1pPr>
          </a:lstStyle>
          <a:p>
            <a:r>
              <a:rPr lang="en-GB" dirty="0"/>
              <a:t>Breast Density Assessment &amp; Breast Cancer Detection</a:t>
            </a:r>
          </a:p>
        </p:txBody>
      </p:sp>
    </p:spTree>
    <p:extLst>
      <p:ext uri="{BB962C8B-B14F-4D97-AF65-F5344CB8AC3E}">
        <p14:creationId xmlns:p14="http://schemas.microsoft.com/office/powerpoint/2010/main" val="1206569337"/>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Immagine 26" descr="Immagine che contiene cibo, disegnando&#10;&#10;Descrizione generata automaticamente">
            <a:extLst>
              <a:ext uri="{FF2B5EF4-FFF2-40B4-BE49-F238E27FC236}">
                <a16:creationId xmlns:a16="http://schemas.microsoft.com/office/drawing/2014/main" id="{855936A6-B050-6646-BA5B-C8655DDACCC4}"/>
              </a:ext>
            </a:extLst>
          </p:cNvPr>
          <p:cNvPicPr>
            <a:picLocks noChangeAspect="1"/>
          </p:cNvPicPr>
          <p:nvPr userDrawn="1"/>
        </p:nvPicPr>
        <p:blipFill rotWithShape="1">
          <a:blip r:embed="rId3">
            <a:clrChange>
              <a:clrFrom>
                <a:srgbClr val="FEFFFF"/>
              </a:clrFrom>
              <a:clrTo>
                <a:srgbClr val="FEFFFF">
                  <a:alpha val="0"/>
                </a:srgbClr>
              </a:clrTo>
            </a:clrChange>
          </a:blip>
          <a:srcRect/>
          <a:stretch/>
        </p:blipFill>
        <p:spPr>
          <a:xfrm>
            <a:off x="0" y="181994"/>
            <a:ext cx="1099747" cy="1270001"/>
          </a:xfrm>
          <a:prstGeom prst="rect">
            <a:avLst/>
          </a:prstGeom>
        </p:spPr>
      </p:pic>
      <p:pic>
        <p:nvPicPr>
          <p:cNvPr id="28" name="Immagine 27" descr="Immagine che contiene disegnando, segnale&#10;&#10;Descrizione generata automaticamente">
            <a:extLst>
              <a:ext uri="{FF2B5EF4-FFF2-40B4-BE49-F238E27FC236}">
                <a16:creationId xmlns:a16="http://schemas.microsoft.com/office/drawing/2014/main" id="{F41BC8B7-81DB-B94F-B89F-AB693C4CE3D9}"/>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99747" y="313937"/>
            <a:ext cx="2639567" cy="1006113"/>
          </a:xfrm>
          <a:prstGeom prst="rect">
            <a:avLst/>
          </a:prstGeom>
        </p:spPr>
      </p:pic>
      <p:sp>
        <p:nvSpPr>
          <p:cNvPr id="29" name="Segnaposto titolo 24">
            <a:extLst>
              <a:ext uri="{FF2B5EF4-FFF2-40B4-BE49-F238E27FC236}">
                <a16:creationId xmlns:a16="http://schemas.microsoft.com/office/drawing/2014/main" id="{906B0632-D964-5045-91C8-324F37D778DE}"/>
              </a:ext>
            </a:extLst>
          </p:cNvPr>
          <p:cNvSpPr>
            <a:spLocks noGrp="1"/>
          </p:cNvSpPr>
          <p:nvPr>
            <p:ph type="title"/>
          </p:nvPr>
        </p:nvSpPr>
        <p:spPr>
          <a:xfrm>
            <a:off x="171412" y="1876856"/>
            <a:ext cx="5024703"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GB" dirty="0"/>
          </a:p>
        </p:txBody>
      </p:sp>
    </p:spTree>
    <p:extLst>
      <p:ext uri="{BB962C8B-B14F-4D97-AF65-F5344CB8AC3E}">
        <p14:creationId xmlns:p14="http://schemas.microsoft.com/office/powerpoint/2010/main" val="3536183450"/>
      </p:ext>
    </p:extLst>
  </p:cSld>
  <p:clrMap bg1="lt1" tx1="dk1" bg2="lt2" tx2="dk2" accent1="accent1" accent2="accent2" accent3="accent3" accent4="accent4" accent5="accent5" accent6="accent6" hlink="hlink" folHlink="folHlink"/>
  <p:sldLayoutIdLst>
    <p:sldLayoutId id="2147483648"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e 15">
            <a:extLst>
              <a:ext uri="{FF2B5EF4-FFF2-40B4-BE49-F238E27FC236}">
                <a16:creationId xmlns:a16="http://schemas.microsoft.com/office/drawing/2014/main" id="{5585866C-0F1F-2847-81D2-C98345E1E8FA}"/>
              </a:ext>
            </a:extLst>
          </p:cNvPr>
          <p:cNvSpPr/>
          <p:nvPr/>
        </p:nvSpPr>
        <p:spPr>
          <a:xfrm>
            <a:off x="-272239" y="2301448"/>
            <a:ext cx="5295481" cy="2255105"/>
          </a:xfrm>
          <a:prstGeom prst="ellipse">
            <a:avLst/>
          </a:prstGeom>
          <a:solidFill>
            <a:srgbClr val="A6A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3" descr="Immagine che contiene luce, acqua&#10;&#10;Descrizione generata automaticamente">
            <a:extLst>
              <a:ext uri="{FF2B5EF4-FFF2-40B4-BE49-F238E27FC236}">
                <a16:creationId xmlns:a16="http://schemas.microsoft.com/office/drawing/2014/main" id="{A9874639-741F-7346-8706-BAB6CE2E0D1E}"/>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4576832" y="-1266324"/>
            <a:ext cx="9119071" cy="9127731"/>
          </a:xfrm>
          <a:prstGeom prst="ellipse">
            <a:avLst/>
          </a:prstGeom>
        </p:spPr>
      </p:pic>
      <p:sp>
        <p:nvSpPr>
          <p:cNvPr id="8" name="CasellaDiTesto 7">
            <a:extLst>
              <a:ext uri="{FF2B5EF4-FFF2-40B4-BE49-F238E27FC236}">
                <a16:creationId xmlns:a16="http://schemas.microsoft.com/office/drawing/2014/main" id="{44C8FF31-2FE4-8444-843D-CE50C2BBCD28}"/>
              </a:ext>
            </a:extLst>
          </p:cNvPr>
          <p:cNvSpPr txBox="1"/>
          <p:nvPr/>
        </p:nvSpPr>
        <p:spPr>
          <a:xfrm>
            <a:off x="0" y="2356957"/>
            <a:ext cx="4576832" cy="2800767"/>
          </a:xfrm>
          <a:prstGeom prst="rect">
            <a:avLst/>
          </a:prstGeom>
          <a:noFill/>
        </p:spPr>
        <p:txBody>
          <a:bodyPr wrap="square" rtlCol="0">
            <a:spAutoFit/>
          </a:bodyPr>
          <a:lstStyle/>
          <a:p>
            <a:pPr algn="ctr"/>
            <a:r>
              <a:rPr lang="en-GB" sz="4000" b="1" dirty="0">
                <a:solidFill>
                  <a:srgbClr val="002060"/>
                </a:solidFill>
                <a:latin typeface="Helvetica" pitchFamily="2" charset="0"/>
              </a:rPr>
              <a:t>Advanced Machine Learning</a:t>
            </a:r>
          </a:p>
          <a:p>
            <a:pPr algn="ctr">
              <a:spcBef>
                <a:spcPts val="1200"/>
              </a:spcBef>
            </a:pPr>
            <a:r>
              <a:rPr lang="en-GB" sz="3200" dirty="0">
                <a:solidFill>
                  <a:schemeClr val="tx2"/>
                </a:solidFill>
                <a:latin typeface="Helvetica" pitchFamily="2" charset="0"/>
              </a:rPr>
              <a:t>Prof. Fabio Galasso</a:t>
            </a:r>
            <a:endParaRPr lang="en-GB" sz="3600" dirty="0">
              <a:solidFill>
                <a:schemeClr val="tx2"/>
              </a:solidFill>
              <a:latin typeface="Helvetica" pitchFamily="2" charset="0"/>
            </a:endParaRPr>
          </a:p>
          <a:p>
            <a:pPr algn="ctr"/>
            <a:r>
              <a:rPr lang="en-GB" dirty="0">
                <a:solidFill>
                  <a:schemeClr val="tx2"/>
                </a:solidFill>
                <a:latin typeface="Helvetica" pitchFamily="2" charset="0"/>
              </a:rPr>
              <a:t>AY 2019/2020</a:t>
            </a:r>
          </a:p>
          <a:p>
            <a:pPr algn="ctr"/>
            <a:endParaRPr lang="en-GB" dirty="0">
              <a:solidFill>
                <a:srgbClr val="761320"/>
              </a:solidFill>
              <a:latin typeface="Helvetica" pitchFamily="2" charset="0"/>
            </a:endParaRPr>
          </a:p>
          <a:p>
            <a:pPr algn="ctr"/>
            <a:endParaRPr lang="en-GB" dirty="0">
              <a:solidFill>
                <a:srgbClr val="761320"/>
              </a:solidFill>
              <a:latin typeface="Helvetica" pitchFamily="2" charset="0"/>
            </a:endParaRPr>
          </a:p>
        </p:txBody>
      </p:sp>
      <p:sp>
        <p:nvSpPr>
          <p:cNvPr id="11" name="CasellaDiTesto 10">
            <a:extLst>
              <a:ext uri="{FF2B5EF4-FFF2-40B4-BE49-F238E27FC236}">
                <a16:creationId xmlns:a16="http://schemas.microsoft.com/office/drawing/2014/main" id="{3A905C86-9804-234F-A249-E8B837CF5985}"/>
              </a:ext>
            </a:extLst>
          </p:cNvPr>
          <p:cNvSpPr txBox="1"/>
          <p:nvPr/>
        </p:nvSpPr>
        <p:spPr>
          <a:xfrm>
            <a:off x="606249" y="5213233"/>
            <a:ext cx="4850006" cy="1477328"/>
          </a:xfrm>
          <a:prstGeom prst="rect">
            <a:avLst/>
          </a:prstGeom>
          <a:noFill/>
        </p:spPr>
        <p:txBody>
          <a:bodyPr wrap="square" numCol="2" rtlCol="0">
            <a:spAutoFit/>
          </a:bodyPr>
          <a:lstStyle/>
          <a:p>
            <a:r>
              <a:rPr lang="en-GB" dirty="0" err="1">
                <a:solidFill>
                  <a:schemeClr val="tx2"/>
                </a:solidFill>
                <a:latin typeface="Helvetica" pitchFamily="2" charset="0"/>
              </a:rPr>
              <a:t>Diletta</a:t>
            </a:r>
            <a:r>
              <a:rPr lang="en-GB" dirty="0">
                <a:solidFill>
                  <a:schemeClr val="tx2"/>
                </a:solidFill>
                <a:latin typeface="Helvetica" pitchFamily="2" charset="0"/>
              </a:rPr>
              <a:t> </a:t>
            </a:r>
            <a:r>
              <a:rPr lang="en-GB" dirty="0" err="1">
                <a:solidFill>
                  <a:schemeClr val="tx2"/>
                </a:solidFill>
                <a:latin typeface="Helvetica" pitchFamily="2" charset="0"/>
              </a:rPr>
              <a:t>Abbonato</a:t>
            </a:r>
            <a:endParaRPr lang="en-GB" dirty="0">
              <a:solidFill>
                <a:schemeClr val="tx2"/>
              </a:solidFill>
              <a:latin typeface="Helvetica" pitchFamily="2" charset="0"/>
            </a:endParaRPr>
          </a:p>
          <a:p>
            <a:r>
              <a:rPr lang="en-GB" dirty="0">
                <a:solidFill>
                  <a:schemeClr val="tx2"/>
                </a:solidFill>
                <a:latin typeface="Helvetica" pitchFamily="2" charset="0"/>
              </a:rPr>
              <a:t>Francesco </a:t>
            </a:r>
            <a:r>
              <a:rPr lang="en-GB" dirty="0" err="1">
                <a:solidFill>
                  <a:schemeClr val="tx2"/>
                </a:solidFill>
                <a:latin typeface="Helvetica" pitchFamily="2" charset="0"/>
              </a:rPr>
              <a:t>Pezone</a:t>
            </a:r>
            <a:endParaRPr lang="en-GB" dirty="0">
              <a:solidFill>
                <a:schemeClr val="tx2"/>
              </a:solidFill>
              <a:latin typeface="Helvetica" pitchFamily="2" charset="0"/>
            </a:endParaRPr>
          </a:p>
          <a:p>
            <a:r>
              <a:rPr lang="en-GB" dirty="0">
                <a:solidFill>
                  <a:schemeClr val="tx2"/>
                </a:solidFill>
                <a:latin typeface="Helvetica" pitchFamily="2" charset="0"/>
              </a:rPr>
              <a:t>Lucia Testa</a:t>
            </a:r>
          </a:p>
          <a:p>
            <a:endParaRPr lang="en-GB" dirty="0">
              <a:solidFill>
                <a:schemeClr val="tx2"/>
              </a:solidFill>
              <a:latin typeface="Helvetica" pitchFamily="2" charset="0"/>
            </a:endParaRPr>
          </a:p>
          <a:p>
            <a:endParaRPr lang="en-GB" dirty="0">
              <a:solidFill>
                <a:schemeClr val="tx2"/>
              </a:solidFill>
              <a:latin typeface="Helvetica" pitchFamily="2" charset="0"/>
            </a:endParaRPr>
          </a:p>
          <a:p>
            <a:r>
              <a:rPr lang="en-GB">
                <a:solidFill>
                  <a:srgbClr val="002060"/>
                </a:solidFill>
                <a:latin typeface="Helvetica" pitchFamily="2" charset="0"/>
              </a:rPr>
              <a:t>| </a:t>
            </a:r>
            <a:r>
              <a:rPr lang="en-GB">
                <a:solidFill>
                  <a:schemeClr val="tx2"/>
                </a:solidFill>
                <a:latin typeface="Helvetica" pitchFamily="2" charset="0"/>
              </a:rPr>
              <a:t>1672915</a:t>
            </a:r>
            <a:endParaRPr lang="en-GB" dirty="0">
              <a:solidFill>
                <a:schemeClr val="tx2"/>
              </a:solidFill>
              <a:latin typeface="Helvetica" pitchFamily="2" charset="0"/>
            </a:endParaRPr>
          </a:p>
          <a:p>
            <a:r>
              <a:rPr lang="en-GB" dirty="0">
                <a:solidFill>
                  <a:srgbClr val="002060"/>
                </a:solidFill>
                <a:latin typeface="Helvetica" pitchFamily="2" charset="0"/>
              </a:rPr>
              <a:t>| </a:t>
            </a:r>
            <a:r>
              <a:rPr lang="en-GB" dirty="0">
                <a:solidFill>
                  <a:schemeClr val="tx2"/>
                </a:solidFill>
                <a:latin typeface="Helvetica" pitchFamily="2" charset="0"/>
              </a:rPr>
              <a:t>1913202</a:t>
            </a:r>
          </a:p>
          <a:p>
            <a:r>
              <a:rPr lang="en-GB" dirty="0">
                <a:solidFill>
                  <a:srgbClr val="002060"/>
                </a:solidFill>
                <a:latin typeface="Helvetica" pitchFamily="2" charset="0"/>
              </a:rPr>
              <a:t>| </a:t>
            </a:r>
            <a:r>
              <a:rPr lang="en-GB" dirty="0">
                <a:solidFill>
                  <a:schemeClr val="tx2"/>
                </a:solidFill>
                <a:latin typeface="Helvetica" pitchFamily="2" charset="0"/>
              </a:rPr>
              <a:t>1764018</a:t>
            </a:r>
          </a:p>
          <a:p>
            <a:endParaRPr lang="en-GB" dirty="0">
              <a:solidFill>
                <a:schemeClr val="tx2"/>
              </a:solidFill>
              <a:latin typeface="Helvetica" pitchFamily="2" charset="0"/>
            </a:endParaRPr>
          </a:p>
        </p:txBody>
      </p:sp>
      <p:cxnSp>
        <p:nvCxnSpPr>
          <p:cNvPr id="14" name="Connettore 1 13">
            <a:extLst>
              <a:ext uri="{FF2B5EF4-FFF2-40B4-BE49-F238E27FC236}">
                <a16:creationId xmlns:a16="http://schemas.microsoft.com/office/drawing/2014/main" id="{F2A2C0DF-06D4-7A41-82CE-86C92296671C}"/>
              </a:ext>
            </a:extLst>
          </p:cNvPr>
          <p:cNvCxnSpPr>
            <a:cxnSpLocks/>
          </p:cNvCxnSpPr>
          <p:nvPr/>
        </p:nvCxnSpPr>
        <p:spPr>
          <a:xfrm>
            <a:off x="0" y="3680528"/>
            <a:ext cx="4576832" cy="0"/>
          </a:xfrm>
          <a:prstGeom prst="line">
            <a:avLst/>
          </a:prstGeom>
          <a:ln w="38100">
            <a:solidFill>
              <a:srgbClr val="7613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47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361ED351-3C7D-41DD-9EDE-BE04B8F725E1}"/>
              </a:ext>
            </a:extLst>
          </p:cNvPr>
          <p:cNvSpPr>
            <a:spLocks noGrp="1"/>
          </p:cNvSpPr>
          <p:nvPr>
            <p:ph type="title"/>
          </p:nvPr>
        </p:nvSpPr>
        <p:spPr/>
        <p:txBody>
          <a:bodyPr/>
          <a:lstStyle/>
          <a:p>
            <a:r>
              <a:rPr lang="it-IT" sz="3600">
                <a:solidFill>
                  <a:schemeClr val="bg1"/>
                </a:solidFill>
              </a:rPr>
              <a:t>Results</a:t>
            </a:r>
            <a:endParaRPr lang="it-IT" sz="3600" dirty="0">
              <a:solidFill>
                <a:schemeClr val="bg1"/>
              </a:solidFill>
            </a:endParaRPr>
          </a:p>
        </p:txBody>
      </p:sp>
      <p:sp>
        <p:nvSpPr>
          <p:cNvPr id="4" name="Titolo 1">
            <a:extLst>
              <a:ext uri="{FF2B5EF4-FFF2-40B4-BE49-F238E27FC236}">
                <a16:creationId xmlns:a16="http://schemas.microsoft.com/office/drawing/2014/main" id="{2356DAC7-769B-374D-B1CF-8BA70F26E1FB}"/>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Results</a:t>
            </a:r>
            <a:endParaRPr lang="it-IT" dirty="0"/>
          </a:p>
        </p:txBody>
      </p:sp>
      <p:sp>
        <p:nvSpPr>
          <p:cNvPr id="9" name="CasellaDiTesto 8">
            <a:extLst>
              <a:ext uri="{FF2B5EF4-FFF2-40B4-BE49-F238E27FC236}">
                <a16:creationId xmlns:a16="http://schemas.microsoft.com/office/drawing/2014/main" id="{D3355F0C-B08F-6F40-A452-067BCA044B8B}"/>
              </a:ext>
            </a:extLst>
          </p:cNvPr>
          <p:cNvSpPr txBox="1"/>
          <p:nvPr/>
        </p:nvSpPr>
        <p:spPr>
          <a:xfrm>
            <a:off x="6904957" y="1915369"/>
            <a:ext cx="4837663" cy="4304824"/>
          </a:xfrm>
          <a:prstGeom prst="roundRect">
            <a:avLst>
              <a:gd name="adj" fmla="val 11801"/>
            </a:avLst>
          </a:prstGeom>
          <a:solidFill>
            <a:srgbClr val="A6A6A6">
              <a:alpha val="69804"/>
            </a:srgbClr>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solidFill>
                  <a:srgbClr val="002060"/>
                </a:solidFill>
                <a:latin typeface="Helvetica" pitchFamily="2" charset="0"/>
              </a:rPr>
              <a:t>We can see that ResNet50 performed better than VGG-16, reaching a validation accuracy of 90%. </a:t>
            </a:r>
          </a:p>
          <a:p>
            <a:pPr marL="285750" indent="-285750" algn="just">
              <a:buFont typeface="Arial" panose="020B0604020202020204" pitchFamily="34" charset="0"/>
              <a:buChar char="•"/>
            </a:pPr>
            <a:endParaRPr lang="en-US" sz="1600" dirty="0">
              <a:solidFill>
                <a:srgbClr val="002060"/>
              </a:solidFill>
              <a:latin typeface="Helvetica" pitchFamily="2" charset="0"/>
            </a:endParaRPr>
          </a:p>
          <a:p>
            <a:pPr marL="285750" indent="-285750" algn="just">
              <a:buFont typeface="Arial" panose="020B0604020202020204" pitchFamily="34" charset="0"/>
              <a:buChar char="•"/>
            </a:pPr>
            <a:r>
              <a:rPr lang="en-US" sz="1600" dirty="0">
                <a:solidFill>
                  <a:srgbClr val="002060"/>
                </a:solidFill>
                <a:latin typeface="Helvetica" pitchFamily="2" charset="0"/>
              </a:rPr>
              <a:t>BUT, the 65% cannot be considered as a bad result.</a:t>
            </a:r>
          </a:p>
          <a:p>
            <a:pPr marL="285750" indent="-285750" algn="just">
              <a:buFont typeface="Arial" panose="020B0604020202020204" pitchFamily="34" charset="0"/>
              <a:buChar char="•"/>
            </a:pPr>
            <a:endParaRPr lang="en-US" sz="1600" dirty="0">
              <a:solidFill>
                <a:srgbClr val="002060"/>
              </a:solidFill>
              <a:latin typeface="Helvetica" pitchFamily="2" charset="0"/>
            </a:endParaRPr>
          </a:p>
          <a:p>
            <a:pPr marL="285750" indent="-285750" algn="just">
              <a:buFont typeface="Arial" panose="020B0604020202020204" pitchFamily="34" charset="0"/>
              <a:buChar char="•"/>
            </a:pPr>
            <a:r>
              <a:rPr lang="en-US" sz="1600" dirty="0">
                <a:solidFill>
                  <a:srgbClr val="002060"/>
                </a:solidFill>
                <a:latin typeface="Helvetica" pitchFamily="2" charset="0"/>
              </a:rPr>
              <a:t>During the test it recognizes most of the malignant cases. So we have to attribute the low accuracy to the difficulty of distinguishing Normal and Benign. </a:t>
            </a:r>
          </a:p>
          <a:p>
            <a:pPr marL="285750" indent="-285750" algn="just">
              <a:buFont typeface="Arial" panose="020B0604020202020204" pitchFamily="34" charset="0"/>
              <a:buChar char="•"/>
            </a:pPr>
            <a:endParaRPr lang="en-US" sz="1600" dirty="0">
              <a:solidFill>
                <a:srgbClr val="002060"/>
              </a:solidFill>
              <a:latin typeface="Helvetica" pitchFamily="2" charset="0"/>
            </a:endParaRPr>
          </a:p>
          <a:p>
            <a:pPr marL="285750" indent="-285750" algn="just">
              <a:spcAft>
                <a:spcPts val="600"/>
              </a:spcAft>
              <a:buFont typeface="Arial" panose="020B0604020202020204" pitchFamily="34" charset="0"/>
              <a:buChar char="•"/>
            </a:pPr>
            <a:r>
              <a:rPr lang="en-US" sz="1600" dirty="0">
                <a:solidFill>
                  <a:srgbClr val="002060"/>
                </a:solidFill>
                <a:latin typeface="Helvetica" pitchFamily="2" charset="0"/>
              </a:rPr>
              <a:t>Still, we can say that even with the VGG16 we partially achieved our goal, since the important thing for this type of analysis is to identify the malignant mass.</a:t>
            </a:r>
          </a:p>
        </p:txBody>
      </p:sp>
      <p:pic>
        <p:nvPicPr>
          <p:cNvPr id="5" name="Immagine 4" descr="Immagine che contiene mappa&#10;&#10;Descrizione generata automaticamente">
            <a:extLst>
              <a:ext uri="{FF2B5EF4-FFF2-40B4-BE49-F238E27FC236}">
                <a16:creationId xmlns:a16="http://schemas.microsoft.com/office/drawing/2014/main" id="{BDAC3442-6F48-A94A-BB29-1C168A53465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783" y="1512934"/>
            <a:ext cx="6106470" cy="2554847"/>
          </a:xfrm>
          <a:prstGeom prst="rect">
            <a:avLst/>
          </a:prstGeom>
        </p:spPr>
      </p:pic>
      <p:pic>
        <p:nvPicPr>
          <p:cNvPr id="10" name="Immagine 9">
            <a:extLst>
              <a:ext uri="{FF2B5EF4-FFF2-40B4-BE49-F238E27FC236}">
                <a16:creationId xmlns:a16="http://schemas.microsoft.com/office/drawing/2014/main" id="{B2F19669-46FB-C147-96E7-30CF1BA05042}"/>
              </a:ext>
            </a:extLst>
          </p:cNvPr>
          <p:cNvPicPr>
            <a:picLocks noChangeAspect="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117784" y="3897222"/>
            <a:ext cx="6106469" cy="2684487"/>
          </a:xfrm>
          <a:prstGeom prst="rect">
            <a:avLst/>
          </a:prstGeom>
        </p:spPr>
      </p:pic>
    </p:spTree>
    <p:extLst>
      <p:ext uri="{BB962C8B-B14F-4D97-AF65-F5344CB8AC3E}">
        <p14:creationId xmlns:p14="http://schemas.microsoft.com/office/powerpoint/2010/main" val="188109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361ED351-3C7D-41DD-9EDE-BE04B8F725E1}"/>
              </a:ext>
            </a:extLst>
          </p:cNvPr>
          <p:cNvSpPr>
            <a:spLocks noGrp="1"/>
          </p:cNvSpPr>
          <p:nvPr>
            <p:ph type="title"/>
          </p:nvPr>
        </p:nvSpPr>
        <p:spPr/>
        <p:txBody>
          <a:bodyPr/>
          <a:lstStyle/>
          <a:p>
            <a:r>
              <a:rPr lang="it-IT" sz="3600">
                <a:solidFill>
                  <a:schemeClr val="bg1"/>
                </a:solidFill>
              </a:rPr>
              <a:t>Results</a:t>
            </a:r>
            <a:endParaRPr lang="it-IT" sz="3600" dirty="0">
              <a:solidFill>
                <a:schemeClr val="bg1"/>
              </a:solidFill>
            </a:endParaRPr>
          </a:p>
        </p:txBody>
      </p:sp>
      <p:sp>
        <p:nvSpPr>
          <p:cNvPr id="4" name="Titolo 1">
            <a:extLst>
              <a:ext uri="{FF2B5EF4-FFF2-40B4-BE49-F238E27FC236}">
                <a16:creationId xmlns:a16="http://schemas.microsoft.com/office/drawing/2014/main" id="{2356DAC7-769B-374D-B1CF-8BA70F26E1FB}"/>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Mammograpy</a:t>
            </a:r>
            <a:endParaRPr lang="it-IT" dirty="0">
              <a:solidFill>
                <a:schemeClr val="tx2"/>
              </a:solidFill>
              <a:latin typeface="Helvetica" pitchFamily="2" charset="0"/>
            </a:endParaRPr>
          </a:p>
        </p:txBody>
      </p:sp>
      <p:pic>
        <p:nvPicPr>
          <p:cNvPr id="7" name="Picture 4" descr="A picture containing photo, sitting, man, black&#10;&#10;Description automatically generated">
            <a:extLst>
              <a:ext uri="{FF2B5EF4-FFF2-40B4-BE49-F238E27FC236}">
                <a16:creationId xmlns:a16="http://schemas.microsoft.com/office/drawing/2014/main" id="{58CE2B69-D717-A945-A4E8-8162440FE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879" y="2209614"/>
            <a:ext cx="2397044" cy="3196059"/>
          </a:xfrm>
          <a:prstGeom prst="rect">
            <a:avLst/>
          </a:prstGeom>
        </p:spPr>
      </p:pic>
      <p:sp>
        <p:nvSpPr>
          <p:cNvPr id="8" name="CasellaDiTesto 7">
            <a:extLst>
              <a:ext uri="{FF2B5EF4-FFF2-40B4-BE49-F238E27FC236}">
                <a16:creationId xmlns:a16="http://schemas.microsoft.com/office/drawing/2014/main" id="{73777D93-80EF-AB44-83A8-AF20BD3D73CE}"/>
              </a:ext>
            </a:extLst>
          </p:cNvPr>
          <p:cNvSpPr txBox="1"/>
          <p:nvPr/>
        </p:nvSpPr>
        <p:spPr>
          <a:xfrm>
            <a:off x="2434158" y="1627481"/>
            <a:ext cx="1633728" cy="400110"/>
          </a:xfrm>
          <a:prstGeom prst="rect">
            <a:avLst/>
          </a:prstGeom>
          <a:noFill/>
        </p:spPr>
        <p:txBody>
          <a:bodyPr wrap="square" rtlCol="0">
            <a:spAutoFit/>
          </a:bodyPr>
          <a:lstStyle/>
          <a:p>
            <a:r>
              <a:rPr lang="en-GB" sz="2000" b="1" dirty="0">
                <a:solidFill>
                  <a:srgbClr val="002060"/>
                </a:solidFill>
                <a:latin typeface="Helvetica" pitchFamily="2" charset="0"/>
              </a:rPr>
              <a:t>Our Dataset</a:t>
            </a:r>
          </a:p>
        </p:txBody>
      </p:sp>
      <p:sp>
        <p:nvSpPr>
          <p:cNvPr id="11" name="Line 114">
            <a:extLst>
              <a:ext uri="{FF2B5EF4-FFF2-40B4-BE49-F238E27FC236}">
                <a16:creationId xmlns:a16="http://schemas.microsoft.com/office/drawing/2014/main" id="{1802CFEF-815B-084C-AD44-0217F7B8042D}"/>
              </a:ext>
            </a:extLst>
          </p:cNvPr>
          <p:cNvSpPr>
            <a:spLocks noChangeShapeType="1"/>
          </p:cNvSpPr>
          <p:nvPr/>
        </p:nvSpPr>
        <p:spPr bwMode="auto">
          <a:xfrm flipH="1" flipV="1">
            <a:off x="2171022" y="2007495"/>
            <a:ext cx="216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pic>
        <p:nvPicPr>
          <p:cNvPr id="12" name="Picture 6" descr="A close up of a persons face&#10;&#10;Description automatically generated">
            <a:extLst>
              <a:ext uri="{FF2B5EF4-FFF2-40B4-BE49-F238E27FC236}">
                <a16:creationId xmlns:a16="http://schemas.microsoft.com/office/drawing/2014/main" id="{C35D3A21-5DAC-5149-82E3-EBC83D411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303" y="2209616"/>
            <a:ext cx="2044788" cy="3196057"/>
          </a:xfrm>
          <a:prstGeom prst="rect">
            <a:avLst/>
          </a:prstGeom>
        </p:spPr>
      </p:pic>
      <p:pic>
        <p:nvPicPr>
          <p:cNvPr id="13" name="Picture 12" descr="A picture containing photo, black, sitting, man&#10;&#10;Description automatically generated">
            <a:extLst>
              <a:ext uri="{FF2B5EF4-FFF2-40B4-BE49-F238E27FC236}">
                <a16:creationId xmlns:a16="http://schemas.microsoft.com/office/drawing/2014/main" id="{1D5564A0-8118-914F-BAC9-F20BB747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508" y="2209616"/>
            <a:ext cx="2081024" cy="3196057"/>
          </a:xfrm>
          <a:prstGeom prst="rect">
            <a:avLst/>
          </a:prstGeom>
        </p:spPr>
      </p:pic>
      <p:sp>
        <p:nvSpPr>
          <p:cNvPr id="14" name="CasellaDiTesto 13">
            <a:extLst>
              <a:ext uri="{FF2B5EF4-FFF2-40B4-BE49-F238E27FC236}">
                <a16:creationId xmlns:a16="http://schemas.microsoft.com/office/drawing/2014/main" id="{052B0A4E-B4EE-C646-93AE-35EB1F0CE2D3}"/>
              </a:ext>
            </a:extLst>
          </p:cNvPr>
          <p:cNvSpPr txBox="1"/>
          <p:nvPr/>
        </p:nvSpPr>
        <p:spPr>
          <a:xfrm>
            <a:off x="7558738" y="1627481"/>
            <a:ext cx="2238207" cy="400110"/>
          </a:xfrm>
          <a:prstGeom prst="rect">
            <a:avLst/>
          </a:prstGeom>
          <a:noFill/>
        </p:spPr>
        <p:txBody>
          <a:bodyPr wrap="square" rtlCol="0">
            <a:spAutoFit/>
          </a:bodyPr>
          <a:lstStyle/>
          <a:p>
            <a:r>
              <a:rPr lang="en-GB" sz="2000" b="1" dirty="0">
                <a:solidFill>
                  <a:srgbClr val="002060"/>
                </a:solidFill>
                <a:latin typeface="Helvetica" pitchFamily="2" charset="0"/>
              </a:rPr>
              <a:t>Stanford Dataset</a:t>
            </a:r>
          </a:p>
        </p:txBody>
      </p:sp>
      <p:sp>
        <p:nvSpPr>
          <p:cNvPr id="15" name="Line 114">
            <a:extLst>
              <a:ext uri="{FF2B5EF4-FFF2-40B4-BE49-F238E27FC236}">
                <a16:creationId xmlns:a16="http://schemas.microsoft.com/office/drawing/2014/main" id="{543C3ED0-6E3D-5A43-B304-2DBC156A64DF}"/>
              </a:ext>
            </a:extLst>
          </p:cNvPr>
          <p:cNvSpPr>
            <a:spLocks noChangeShapeType="1"/>
          </p:cNvSpPr>
          <p:nvPr/>
        </p:nvSpPr>
        <p:spPr bwMode="auto">
          <a:xfrm flipH="1" flipV="1">
            <a:off x="7597842" y="2007495"/>
            <a:ext cx="216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16" name="CasellaDiTesto 15">
            <a:extLst>
              <a:ext uri="{FF2B5EF4-FFF2-40B4-BE49-F238E27FC236}">
                <a16:creationId xmlns:a16="http://schemas.microsoft.com/office/drawing/2014/main" id="{4B95C795-0688-8643-A585-8D3CA0B30991}"/>
              </a:ext>
            </a:extLst>
          </p:cNvPr>
          <p:cNvSpPr txBox="1"/>
          <p:nvPr/>
        </p:nvSpPr>
        <p:spPr>
          <a:xfrm>
            <a:off x="2236832" y="5926262"/>
            <a:ext cx="705913" cy="369332"/>
          </a:xfrm>
          <a:prstGeom prst="roundRect">
            <a:avLst>
              <a:gd name="adj" fmla="val 0"/>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002060"/>
                </a:solidFill>
                <a:latin typeface="Helvetica" pitchFamily="2" charset="0"/>
              </a:rPr>
              <a:t>Idea!</a:t>
            </a:r>
          </a:p>
        </p:txBody>
      </p:sp>
      <p:sp>
        <p:nvSpPr>
          <p:cNvPr id="17" name="CasellaDiTesto 16">
            <a:extLst>
              <a:ext uri="{FF2B5EF4-FFF2-40B4-BE49-F238E27FC236}">
                <a16:creationId xmlns:a16="http://schemas.microsoft.com/office/drawing/2014/main" id="{89C69D53-0EE5-4A42-95A7-921A829841E5}"/>
              </a:ext>
            </a:extLst>
          </p:cNvPr>
          <p:cNvSpPr txBox="1"/>
          <p:nvPr/>
        </p:nvSpPr>
        <p:spPr>
          <a:xfrm>
            <a:off x="3023357" y="5906617"/>
            <a:ext cx="6370109" cy="408623"/>
          </a:xfrm>
          <a:prstGeom prst="roundRect">
            <a:avLst/>
          </a:prstGeom>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solidFill>
                  <a:schemeClr val="tx2"/>
                </a:solidFill>
                <a:latin typeface="Helvetica" pitchFamily="2" charset="0"/>
              </a:rPr>
              <a:t>Pre-train on the Stanford dataset and after on our dataset</a:t>
            </a:r>
          </a:p>
        </p:txBody>
      </p:sp>
    </p:spTree>
    <p:extLst>
      <p:ext uri="{BB962C8B-B14F-4D97-AF65-F5344CB8AC3E}">
        <p14:creationId xmlns:p14="http://schemas.microsoft.com/office/powerpoint/2010/main" val="4036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4"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6B2DA4D6-2EC9-408D-B7BF-D776E91C1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88" y="3055480"/>
            <a:ext cx="1450067" cy="2030093"/>
          </a:xfrm>
          <a:prstGeom prst="rect">
            <a:avLst/>
          </a:prstGeom>
        </p:spPr>
      </p:pic>
      <p:pic>
        <p:nvPicPr>
          <p:cNvPr id="8" name="Picture 7">
            <a:extLst>
              <a:ext uri="{FF2B5EF4-FFF2-40B4-BE49-F238E27FC236}">
                <a16:creationId xmlns:a16="http://schemas.microsoft.com/office/drawing/2014/main" id="{8448F80A-A365-40E4-B173-52C7B4D79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532" y="3055480"/>
            <a:ext cx="1535203" cy="2046937"/>
          </a:xfrm>
          <a:prstGeom prst="rect">
            <a:avLst/>
          </a:prstGeom>
        </p:spPr>
      </p:pic>
      <p:sp>
        <p:nvSpPr>
          <p:cNvPr id="5" name="Titolo 4">
            <a:extLst>
              <a:ext uri="{FF2B5EF4-FFF2-40B4-BE49-F238E27FC236}">
                <a16:creationId xmlns:a16="http://schemas.microsoft.com/office/drawing/2014/main" id="{ADD6692F-4354-D54C-A0E0-D71F5DA3189E}"/>
              </a:ext>
            </a:extLst>
          </p:cNvPr>
          <p:cNvSpPr>
            <a:spLocks noGrp="1"/>
          </p:cNvSpPr>
          <p:nvPr>
            <p:ph type="title"/>
          </p:nvPr>
        </p:nvSpPr>
        <p:spPr/>
        <p:txBody>
          <a:bodyPr/>
          <a:lstStyle/>
          <a:p>
            <a:r>
              <a:rPr lang="en-GB" dirty="0">
                <a:solidFill>
                  <a:schemeClr val="tx2"/>
                </a:solidFill>
                <a:latin typeface="Helvetica" pitchFamily="2" charset="0"/>
              </a:rPr>
              <a:t>Three Different Approaches</a:t>
            </a:r>
          </a:p>
        </p:txBody>
      </p:sp>
      <p:pic>
        <p:nvPicPr>
          <p:cNvPr id="14" name="Picture 15" descr="A picture containing monitor, black, white&#10;&#10;Description automatically generated">
            <a:extLst>
              <a:ext uri="{FF2B5EF4-FFF2-40B4-BE49-F238E27FC236}">
                <a16:creationId xmlns:a16="http://schemas.microsoft.com/office/drawing/2014/main" id="{7125D83C-401A-0149-9DDD-B927B7470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266" y="4438209"/>
            <a:ext cx="2085672" cy="2045095"/>
          </a:xfrm>
          <a:prstGeom prst="rect">
            <a:avLst/>
          </a:prstGeom>
        </p:spPr>
      </p:pic>
      <p:pic>
        <p:nvPicPr>
          <p:cNvPr id="15" name="Picture 19" descr="A picture containing monitor, black, white&#10;&#10;Description automatically generated">
            <a:extLst>
              <a:ext uri="{FF2B5EF4-FFF2-40B4-BE49-F238E27FC236}">
                <a16:creationId xmlns:a16="http://schemas.microsoft.com/office/drawing/2014/main" id="{75598E3E-7C7E-D147-B392-E947CECC7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2069" y="4401452"/>
            <a:ext cx="2160643" cy="2118607"/>
          </a:xfrm>
          <a:prstGeom prst="rect">
            <a:avLst/>
          </a:prstGeom>
        </p:spPr>
      </p:pic>
      <p:pic>
        <p:nvPicPr>
          <p:cNvPr id="17" name="Picture 23" descr="A picture containing photo, black, white, food&#10;&#10;Description automatically generated">
            <a:extLst>
              <a:ext uri="{FF2B5EF4-FFF2-40B4-BE49-F238E27FC236}">
                <a16:creationId xmlns:a16="http://schemas.microsoft.com/office/drawing/2014/main" id="{06B60A41-5480-934F-924D-38DC76554C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041" y="2216513"/>
            <a:ext cx="2085671" cy="2045094"/>
          </a:xfrm>
          <a:prstGeom prst="rect">
            <a:avLst/>
          </a:prstGeom>
        </p:spPr>
      </p:pic>
      <p:pic>
        <p:nvPicPr>
          <p:cNvPr id="18" name="Picture 25" descr="A close up of a map&#10;&#10;Description automatically generated">
            <a:extLst>
              <a:ext uri="{FF2B5EF4-FFF2-40B4-BE49-F238E27FC236}">
                <a16:creationId xmlns:a16="http://schemas.microsoft.com/office/drawing/2014/main" id="{4FF2E549-C56C-D746-9A37-9AE7A9890D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3173" y="2216512"/>
            <a:ext cx="2085673" cy="2045095"/>
          </a:xfrm>
          <a:prstGeom prst="rect">
            <a:avLst/>
          </a:prstGeom>
        </p:spPr>
      </p:pic>
      <p:sp>
        <p:nvSpPr>
          <p:cNvPr id="7" name="Rettangolo 6">
            <a:extLst>
              <a:ext uri="{FF2B5EF4-FFF2-40B4-BE49-F238E27FC236}">
                <a16:creationId xmlns:a16="http://schemas.microsoft.com/office/drawing/2014/main" id="{4D55C38D-C91C-7D43-A7EE-D4182D0DC88F}"/>
              </a:ext>
            </a:extLst>
          </p:cNvPr>
          <p:cNvSpPr/>
          <p:nvPr/>
        </p:nvSpPr>
        <p:spPr>
          <a:xfrm>
            <a:off x="130629" y="2662810"/>
            <a:ext cx="3386294" cy="2843684"/>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ttangolo 18">
            <a:extLst>
              <a:ext uri="{FF2B5EF4-FFF2-40B4-BE49-F238E27FC236}">
                <a16:creationId xmlns:a16="http://schemas.microsoft.com/office/drawing/2014/main" id="{13C0C294-E101-0D4A-9C3C-CFDEE04562CF}"/>
              </a:ext>
            </a:extLst>
          </p:cNvPr>
          <p:cNvSpPr/>
          <p:nvPr/>
        </p:nvSpPr>
        <p:spPr>
          <a:xfrm>
            <a:off x="3703541" y="2001292"/>
            <a:ext cx="3807009" cy="4482011"/>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tangolo 20">
            <a:extLst>
              <a:ext uri="{FF2B5EF4-FFF2-40B4-BE49-F238E27FC236}">
                <a16:creationId xmlns:a16="http://schemas.microsoft.com/office/drawing/2014/main" id="{ED2C6ECC-3754-0D44-8D3B-38DBF3DB19EA}"/>
              </a:ext>
            </a:extLst>
          </p:cNvPr>
          <p:cNvSpPr/>
          <p:nvPr/>
        </p:nvSpPr>
        <p:spPr>
          <a:xfrm>
            <a:off x="7697168" y="2001292"/>
            <a:ext cx="4364203" cy="4482011"/>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asellaDiTesto 21">
            <a:extLst>
              <a:ext uri="{FF2B5EF4-FFF2-40B4-BE49-F238E27FC236}">
                <a16:creationId xmlns:a16="http://schemas.microsoft.com/office/drawing/2014/main" id="{C99F2131-D02B-3F45-B303-2AD0BA87A53A}"/>
              </a:ext>
            </a:extLst>
          </p:cNvPr>
          <p:cNvSpPr txBox="1"/>
          <p:nvPr/>
        </p:nvSpPr>
        <p:spPr>
          <a:xfrm>
            <a:off x="1098742" y="1889649"/>
            <a:ext cx="1450067" cy="646331"/>
          </a:xfrm>
          <a:prstGeom prst="roundRect">
            <a:avLst>
              <a:gd name="adj" fmla="val 0"/>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002060"/>
                </a:solidFill>
                <a:latin typeface="Helvetica" pitchFamily="2" charset="0"/>
              </a:rPr>
              <a:t>Text Detection</a:t>
            </a:r>
          </a:p>
        </p:txBody>
      </p:sp>
      <p:sp>
        <p:nvSpPr>
          <p:cNvPr id="23" name="CasellaDiTesto 22">
            <a:extLst>
              <a:ext uri="{FF2B5EF4-FFF2-40B4-BE49-F238E27FC236}">
                <a16:creationId xmlns:a16="http://schemas.microsoft.com/office/drawing/2014/main" id="{07A4BA41-FF37-094D-ACEA-6A10F29CF099}"/>
              </a:ext>
            </a:extLst>
          </p:cNvPr>
          <p:cNvSpPr txBox="1"/>
          <p:nvPr/>
        </p:nvSpPr>
        <p:spPr>
          <a:xfrm>
            <a:off x="4287484" y="1543659"/>
            <a:ext cx="2639122" cy="369332"/>
          </a:xfrm>
          <a:prstGeom prst="roundRect">
            <a:avLst>
              <a:gd name="adj" fmla="val 0"/>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002060"/>
                </a:solidFill>
                <a:latin typeface="Helvetica" pitchFamily="2" charset="0"/>
              </a:rPr>
              <a:t>Filtering the Image</a:t>
            </a:r>
          </a:p>
        </p:txBody>
      </p:sp>
      <p:sp>
        <p:nvSpPr>
          <p:cNvPr id="25" name="CasellaDiTesto 24">
            <a:extLst>
              <a:ext uri="{FF2B5EF4-FFF2-40B4-BE49-F238E27FC236}">
                <a16:creationId xmlns:a16="http://schemas.microsoft.com/office/drawing/2014/main" id="{33C90136-5395-594C-909B-3A179B2924C7}"/>
              </a:ext>
            </a:extLst>
          </p:cNvPr>
          <p:cNvSpPr txBox="1"/>
          <p:nvPr/>
        </p:nvSpPr>
        <p:spPr>
          <a:xfrm>
            <a:off x="8605377" y="1543659"/>
            <a:ext cx="2739212" cy="369332"/>
          </a:xfrm>
          <a:prstGeom prst="roundRect">
            <a:avLst>
              <a:gd name="adj" fmla="val 0"/>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002060"/>
                </a:solidFill>
                <a:latin typeface="Helvetica" pitchFamily="2" charset="0"/>
              </a:rPr>
              <a:t>Connected Components</a:t>
            </a:r>
          </a:p>
        </p:txBody>
      </p:sp>
      <p:pic>
        <p:nvPicPr>
          <p:cNvPr id="3" name="Immagine 2">
            <a:extLst>
              <a:ext uri="{FF2B5EF4-FFF2-40B4-BE49-F238E27FC236}">
                <a16:creationId xmlns:a16="http://schemas.microsoft.com/office/drawing/2014/main" id="{2DFF135E-6C33-4557-8938-E00FC7EF87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2364" y="2632677"/>
            <a:ext cx="3564667" cy="1437849"/>
          </a:xfrm>
          <a:prstGeom prst="rect">
            <a:avLst/>
          </a:prstGeom>
        </p:spPr>
      </p:pic>
      <p:pic>
        <p:nvPicPr>
          <p:cNvPr id="9" name="Immagine 8">
            <a:extLst>
              <a:ext uri="{FF2B5EF4-FFF2-40B4-BE49-F238E27FC236}">
                <a16:creationId xmlns:a16="http://schemas.microsoft.com/office/drawing/2014/main" id="{B6245E84-E147-4ED3-B841-B3B6359F30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0522" y="4158827"/>
            <a:ext cx="3616509" cy="1539532"/>
          </a:xfrm>
          <a:prstGeom prst="rect">
            <a:avLst/>
          </a:prstGeom>
        </p:spPr>
      </p:pic>
    </p:spTree>
    <p:extLst>
      <p:ext uri="{BB962C8B-B14F-4D97-AF65-F5344CB8AC3E}">
        <p14:creationId xmlns:p14="http://schemas.microsoft.com/office/powerpoint/2010/main" val="82173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C3416C55-FB86-F44D-AB06-561BB22181F2}"/>
              </a:ext>
            </a:extLst>
          </p:cNvPr>
          <p:cNvSpPr txBox="1"/>
          <p:nvPr/>
        </p:nvSpPr>
        <p:spPr>
          <a:xfrm>
            <a:off x="219935" y="1628003"/>
            <a:ext cx="2600066" cy="400110"/>
          </a:xfrm>
          <a:prstGeom prst="rect">
            <a:avLst/>
          </a:prstGeom>
          <a:noFill/>
        </p:spPr>
        <p:txBody>
          <a:bodyPr wrap="square" rtlCol="0">
            <a:spAutoFit/>
          </a:bodyPr>
          <a:lstStyle/>
          <a:p>
            <a:r>
              <a:rPr lang="en-GB" sz="2000" dirty="0" err="1">
                <a:solidFill>
                  <a:srgbClr val="002060"/>
                </a:solidFill>
                <a:latin typeface="Helvetica" pitchFamily="2" charset="0"/>
              </a:rPr>
              <a:t>ResNet</a:t>
            </a:r>
            <a:r>
              <a:rPr lang="en-GB" sz="2000" dirty="0">
                <a:solidFill>
                  <a:srgbClr val="002060"/>
                </a:solidFill>
                <a:latin typeface="Helvetica" pitchFamily="2" charset="0"/>
              </a:rPr>
              <a:t> + Stanford</a:t>
            </a:r>
          </a:p>
        </p:txBody>
      </p:sp>
      <p:sp>
        <p:nvSpPr>
          <p:cNvPr id="11" name="Line 114">
            <a:extLst>
              <a:ext uri="{FF2B5EF4-FFF2-40B4-BE49-F238E27FC236}">
                <a16:creationId xmlns:a16="http://schemas.microsoft.com/office/drawing/2014/main" id="{689BAE94-2AB8-184A-9F4E-A532CB10EF69}"/>
              </a:ext>
            </a:extLst>
          </p:cNvPr>
          <p:cNvSpPr>
            <a:spLocks noChangeShapeType="1"/>
          </p:cNvSpPr>
          <p:nvPr/>
        </p:nvSpPr>
        <p:spPr bwMode="auto">
          <a:xfrm flipH="1" flipV="1">
            <a:off x="219935" y="2008367"/>
            <a:ext cx="324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12" name="CasellaDiTesto 11">
            <a:extLst>
              <a:ext uri="{FF2B5EF4-FFF2-40B4-BE49-F238E27FC236}">
                <a16:creationId xmlns:a16="http://schemas.microsoft.com/office/drawing/2014/main" id="{5DF41908-ACF5-C547-8F7D-57BF15C2AE3A}"/>
              </a:ext>
            </a:extLst>
          </p:cNvPr>
          <p:cNvSpPr txBox="1"/>
          <p:nvPr/>
        </p:nvSpPr>
        <p:spPr>
          <a:xfrm>
            <a:off x="219935" y="3998033"/>
            <a:ext cx="3236698" cy="400110"/>
          </a:xfrm>
          <a:prstGeom prst="rect">
            <a:avLst/>
          </a:prstGeom>
          <a:noFill/>
        </p:spPr>
        <p:txBody>
          <a:bodyPr wrap="square" rtlCol="0">
            <a:spAutoFit/>
          </a:bodyPr>
          <a:lstStyle/>
          <a:p>
            <a:r>
              <a:rPr lang="en-GB" sz="2000" dirty="0" err="1">
                <a:solidFill>
                  <a:srgbClr val="002060"/>
                </a:solidFill>
                <a:latin typeface="Helvetica" pitchFamily="2" charset="0"/>
              </a:rPr>
              <a:t>ResNet</a:t>
            </a:r>
            <a:r>
              <a:rPr lang="en-GB" sz="2000" dirty="0">
                <a:solidFill>
                  <a:srgbClr val="002060"/>
                </a:solidFill>
                <a:latin typeface="Helvetica" pitchFamily="2" charset="0"/>
              </a:rPr>
              <a:t> &amp; Stanford + Ours</a:t>
            </a:r>
          </a:p>
        </p:txBody>
      </p:sp>
      <p:sp>
        <p:nvSpPr>
          <p:cNvPr id="13" name="Line 114">
            <a:extLst>
              <a:ext uri="{FF2B5EF4-FFF2-40B4-BE49-F238E27FC236}">
                <a16:creationId xmlns:a16="http://schemas.microsoft.com/office/drawing/2014/main" id="{07117E1F-51BC-C94F-89E6-B7797FAD9F90}"/>
              </a:ext>
            </a:extLst>
          </p:cNvPr>
          <p:cNvSpPr>
            <a:spLocks noChangeShapeType="1"/>
          </p:cNvSpPr>
          <p:nvPr/>
        </p:nvSpPr>
        <p:spPr bwMode="auto">
          <a:xfrm flipH="1" flipV="1">
            <a:off x="219935" y="4378397"/>
            <a:ext cx="324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14" name="Titolo 1">
            <a:extLst>
              <a:ext uri="{FF2B5EF4-FFF2-40B4-BE49-F238E27FC236}">
                <a16:creationId xmlns:a16="http://schemas.microsoft.com/office/drawing/2014/main" id="{F1B2C384-C6D3-434D-ABF7-2EFCDA4F5CA7}"/>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Results</a:t>
            </a:r>
            <a:endParaRPr lang="it-IT" dirty="0"/>
          </a:p>
        </p:txBody>
      </p:sp>
      <p:sp>
        <p:nvSpPr>
          <p:cNvPr id="15" name="CasellaDiTesto 14">
            <a:extLst>
              <a:ext uri="{FF2B5EF4-FFF2-40B4-BE49-F238E27FC236}">
                <a16:creationId xmlns:a16="http://schemas.microsoft.com/office/drawing/2014/main" id="{8B62D11E-5209-0049-A98A-5346434E5D26}"/>
              </a:ext>
            </a:extLst>
          </p:cNvPr>
          <p:cNvSpPr txBox="1"/>
          <p:nvPr/>
        </p:nvSpPr>
        <p:spPr>
          <a:xfrm>
            <a:off x="6863184" y="1419190"/>
            <a:ext cx="3972383" cy="5001220"/>
          </a:xfrm>
          <a:prstGeom prst="roundRect">
            <a:avLst>
              <a:gd name="adj" fmla="val 11801"/>
            </a:avLst>
          </a:prstGeom>
          <a:solidFill>
            <a:srgbClr val="A6A6A6">
              <a:alpha val="69804"/>
            </a:srgbClr>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solidFill>
                  <a:srgbClr val="002060"/>
                </a:solidFill>
                <a:latin typeface="Helvetica" pitchFamily="2" charset="0"/>
              </a:rPr>
              <a:t>Even trying to apply all the different ways we showed before to modify our breast images of DDSM, the network showed the worst </a:t>
            </a:r>
            <a:r>
              <a:rPr lang="en-US" sz="1600" dirty="0" err="1">
                <a:solidFill>
                  <a:srgbClr val="002060"/>
                </a:solidFill>
                <a:latin typeface="Helvetica" pitchFamily="2" charset="0"/>
              </a:rPr>
              <a:t>behaviour</a:t>
            </a:r>
            <a:r>
              <a:rPr lang="en-US" sz="1600" dirty="0">
                <a:solidFill>
                  <a:srgbClr val="002060"/>
                </a:solidFill>
                <a:latin typeface="Helvetica" pitchFamily="2" charset="0"/>
              </a:rPr>
              <a:t> encountered. </a:t>
            </a:r>
          </a:p>
          <a:p>
            <a:pPr marL="285750" indent="-285750" algn="just">
              <a:buFont typeface="Arial" panose="020B0604020202020204" pitchFamily="34" charset="0"/>
              <a:buChar char="•"/>
            </a:pPr>
            <a:r>
              <a:rPr lang="en-US" sz="1600" dirty="0">
                <a:solidFill>
                  <a:srgbClr val="002060"/>
                </a:solidFill>
                <a:latin typeface="Helvetica" pitchFamily="2" charset="0"/>
              </a:rPr>
              <a:t>There’s not </a:t>
            </a:r>
            <a:r>
              <a:rPr lang="en-US" sz="1600" dirty="0" err="1">
                <a:solidFill>
                  <a:srgbClr val="002060"/>
                </a:solidFill>
                <a:latin typeface="Helvetica" pitchFamily="2" charset="0"/>
              </a:rPr>
              <a:t>apparence</a:t>
            </a:r>
            <a:r>
              <a:rPr lang="en-US" sz="1600" dirty="0">
                <a:solidFill>
                  <a:srgbClr val="002060"/>
                </a:solidFill>
                <a:latin typeface="Helvetica" pitchFamily="2" charset="0"/>
              </a:rPr>
              <a:t> of a true learning in the plots, but just a random chance to guess the right class.</a:t>
            </a:r>
          </a:p>
          <a:p>
            <a:pPr marL="285750" indent="-285750" algn="just">
              <a:buFont typeface="Arial" panose="020B0604020202020204" pitchFamily="34" charset="0"/>
              <a:buChar char="•"/>
            </a:pPr>
            <a:r>
              <a:rPr lang="en-US" sz="1600" dirty="0">
                <a:solidFill>
                  <a:srgbClr val="002060"/>
                </a:solidFill>
                <a:latin typeface="Helvetica" pitchFamily="2" charset="0"/>
              </a:rPr>
              <a:t>Even if the Mammography is the most common type of exam that we know is also the most difficult to understand. </a:t>
            </a:r>
          </a:p>
          <a:p>
            <a:pPr marL="285750" indent="-285750" algn="just">
              <a:buFont typeface="Arial" panose="020B0604020202020204" pitchFamily="34" charset="0"/>
              <a:buChar char="•"/>
            </a:pPr>
            <a:r>
              <a:rPr lang="en-US" sz="1600" dirty="0">
                <a:solidFill>
                  <a:srgbClr val="002060"/>
                </a:solidFill>
                <a:latin typeface="Helvetica" pitchFamily="2" charset="0"/>
              </a:rPr>
              <a:t>The main problem during the training of DDSM in not only the text on the images but also the quality of mammogram itself, that does not allow a good detection of mass.</a:t>
            </a:r>
          </a:p>
        </p:txBody>
      </p:sp>
      <p:pic>
        <p:nvPicPr>
          <p:cNvPr id="3" name="Picture 2" descr="A close up of a logo&#10;&#10;Description automatically generated">
            <a:extLst>
              <a:ext uri="{FF2B5EF4-FFF2-40B4-BE49-F238E27FC236}">
                <a16:creationId xmlns:a16="http://schemas.microsoft.com/office/drawing/2014/main" id="{D6FCA614-D6EA-4AF0-AF8B-2FD2EC5E8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27" y="2125092"/>
            <a:ext cx="2692062" cy="179470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22ED265-E9B9-4AAD-B4D9-7C10A475C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937" y="2125092"/>
            <a:ext cx="2692063" cy="183677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1E7F1EF9-1126-43BD-A599-3A52DDACC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27" y="4524658"/>
            <a:ext cx="2692063" cy="179470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EC38A04-CE91-4A97-9EF8-0DE766B42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936" y="4503625"/>
            <a:ext cx="2692064" cy="1836773"/>
          </a:xfrm>
          <a:prstGeom prst="rect">
            <a:avLst/>
          </a:prstGeom>
        </p:spPr>
      </p:pic>
    </p:spTree>
    <p:extLst>
      <p:ext uri="{BB962C8B-B14F-4D97-AF65-F5344CB8AC3E}">
        <p14:creationId xmlns:p14="http://schemas.microsoft.com/office/powerpoint/2010/main" val="165615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B5AD0-83E5-4FD3-AB10-C38214E9E352}"/>
              </a:ext>
            </a:extLst>
          </p:cNvPr>
          <p:cNvSpPr>
            <a:spLocks noGrp="1"/>
          </p:cNvSpPr>
          <p:nvPr>
            <p:ph type="title"/>
          </p:nvPr>
        </p:nvSpPr>
        <p:spPr>
          <a:xfrm>
            <a:off x="0" y="307068"/>
            <a:ext cx="10515600" cy="1270001"/>
          </a:xfrm>
        </p:spPr>
        <p:txBody>
          <a:bodyPr/>
          <a:lstStyle/>
          <a:p>
            <a:r>
              <a:rPr lang="it-IT" dirty="0" err="1">
                <a:solidFill>
                  <a:schemeClr val="tx2"/>
                </a:solidFill>
                <a:latin typeface="Helvetica" pitchFamily="2" charset="0"/>
              </a:rPr>
              <a:t>Conclusion</a:t>
            </a:r>
            <a:endParaRPr lang="it-IT" dirty="0"/>
          </a:p>
        </p:txBody>
      </p:sp>
      <p:sp>
        <p:nvSpPr>
          <p:cNvPr id="3" name="Segnaposto contenuto 2">
            <a:extLst>
              <a:ext uri="{FF2B5EF4-FFF2-40B4-BE49-F238E27FC236}">
                <a16:creationId xmlns:a16="http://schemas.microsoft.com/office/drawing/2014/main" id="{58D9CB2D-B707-45E9-8582-9096FEAD9E6D}"/>
              </a:ext>
            </a:extLst>
          </p:cNvPr>
          <p:cNvSpPr>
            <a:spLocks noGrp="1"/>
          </p:cNvSpPr>
          <p:nvPr>
            <p:ph idx="1"/>
          </p:nvPr>
        </p:nvSpPr>
        <p:spPr/>
        <p:txBody>
          <a:bodyPr/>
          <a:lstStyle/>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lgn="just">
              <a:buNone/>
            </a:pPr>
            <a:r>
              <a:rPr lang="it-IT" dirty="0"/>
              <a:t> </a:t>
            </a:r>
          </a:p>
          <a:p>
            <a:pPr marL="0" indent="0">
              <a:buNone/>
            </a:pPr>
            <a:r>
              <a:rPr lang="it-IT" dirty="0"/>
              <a:t>      </a:t>
            </a:r>
          </a:p>
        </p:txBody>
      </p:sp>
      <p:sp>
        <p:nvSpPr>
          <p:cNvPr id="4" name="Segnaposto piè di pagina 3">
            <a:extLst>
              <a:ext uri="{FF2B5EF4-FFF2-40B4-BE49-F238E27FC236}">
                <a16:creationId xmlns:a16="http://schemas.microsoft.com/office/drawing/2014/main" id="{8FBFF534-1DCD-4EF3-AD46-5B8D67A783E6}"/>
              </a:ext>
            </a:extLst>
          </p:cNvPr>
          <p:cNvSpPr>
            <a:spLocks noGrp="1"/>
          </p:cNvSpPr>
          <p:nvPr>
            <p:ph type="ftr" sz="quarter" idx="11"/>
          </p:nvPr>
        </p:nvSpPr>
        <p:spPr/>
        <p:txBody>
          <a:bodyPr/>
          <a:lstStyle/>
          <a:p>
            <a:endParaRPr lang="en-GB"/>
          </a:p>
        </p:txBody>
      </p:sp>
      <p:sp>
        <p:nvSpPr>
          <p:cNvPr id="5" name="CasellaDiTesto 4">
            <a:extLst>
              <a:ext uri="{FF2B5EF4-FFF2-40B4-BE49-F238E27FC236}">
                <a16:creationId xmlns:a16="http://schemas.microsoft.com/office/drawing/2014/main" id="{95357575-F3ED-4A16-AA39-2CBEF54A9E14}"/>
              </a:ext>
            </a:extLst>
          </p:cNvPr>
          <p:cNvSpPr txBox="1"/>
          <p:nvPr/>
        </p:nvSpPr>
        <p:spPr>
          <a:xfrm>
            <a:off x="0" y="1843852"/>
            <a:ext cx="4629752" cy="4555093"/>
          </a:xfrm>
          <a:prstGeom prst="rect">
            <a:avLst/>
          </a:prstGeom>
          <a:noFill/>
        </p:spPr>
        <p:txBody>
          <a:bodyPr wrap="square" rtlCol="0">
            <a:spAutoFit/>
          </a:bodyPr>
          <a:lstStyle/>
          <a:p>
            <a:pPr marL="285750" indent="-285750" algn="just">
              <a:buFont typeface="Arial" panose="020B0604020202020204" pitchFamily="34" charset="0"/>
              <a:buChar char="•"/>
            </a:pPr>
            <a:r>
              <a:rPr lang="it-IT" dirty="0"/>
              <a:t> </a:t>
            </a:r>
            <a:r>
              <a:rPr lang="it-IT" sz="1600" dirty="0"/>
              <a:t>The </a:t>
            </a:r>
            <a:r>
              <a:rPr lang="it-IT" sz="1600" dirty="0" err="1"/>
              <a:t>main</a:t>
            </a:r>
            <a:r>
              <a:rPr lang="it-IT" sz="1600" dirty="0"/>
              <a:t> </a:t>
            </a:r>
            <a:r>
              <a:rPr lang="it-IT" sz="1600" dirty="0" err="1"/>
              <a:t>problem</a:t>
            </a:r>
            <a:r>
              <a:rPr lang="it-IT" sz="1600" dirty="0"/>
              <a:t> for </a:t>
            </a:r>
            <a:r>
              <a:rPr lang="it-IT" sz="1600" dirty="0" err="1"/>
              <a:t>our</a:t>
            </a:r>
            <a:r>
              <a:rPr lang="it-IT" sz="1600" dirty="0"/>
              <a:t> </a:t>
            </a:r>
            <a:r>
              <a:rPr lang="it-IT" sz="1600" dirty="0" err="1"/>
              <a:t>cancer</a:t>
            </a:r>
            <a:r>
              <a:rPr lang="it-IT" sz="1600" dirty="0"/>
              <a:t> </a:t>
            </a:r>
            <a:r>
              <a:rPr lang="it-IT" sz="1600" dirty="0" err="1"/>
              <a:t>detection</a:t>
            </a:r>
            <a:r>
              <a:rPr lang="it-IT" sz="1600" dirty="0"/>
              <a:t> </a:t>
            </a:r>
            <a:r>
              <a:rPr lang="it-IT" sz="1600" dirty="0" err="1"/>
              <a:t>analisys</a:t>
            </a:r>
            <a:r>
              <a:rPr lang="it-IT" sz="1600" dirty="0"/>
              <a:t> </a:t>
            </a:r>
            <a:r>
              <a:rPr lang="it-IT" sz="1600" dirty="0" err="1"/>
              <a:t>is</a:t>
            </a:r>
            <a:r>
              <a:rPr lang="it-IT" sz="1600" dirty="0"/>
              <a:t> </a:t>
            </a:r>
            <a:r>
              <a:rPr lang="it-IT" sz="1600" dirty="0" err="1"/>
              <a:t>that</a:t>
            </a:r>
            <a:r>
              <a:rPr lang="it-IT" sz="1600" dirty="0"/>
              <a:t> a mass in the </a:t>
            </a:r>
            <a:r>
              <a:rPr lang="it-IT" sz="1600" dirty="0" err="1"/>
              <a:t>breast</a:t>
            </a:r>
            <a:endParaRPr lang="it-IT" sz="1600" dirty="0"/>
          </a:p>
          <a:p>
            <a:pPr algn="just"/>
            <a:r>
              <a:rPr lang="it-IT" sz="1600" dirty="0" err="1"/>
              <a:t>is</a:t>
            </a:r>
            <a:r>
              <a:rPr lang="it-IT" sz="1600" dirty="0"/>
              <a:t> a </a:t>
            </a:r>
            <a:r>
              <a:rPr lang="it-IT" sz="1600" i="1" dirty="0"/>
              <a:t>‘</a:t>
            </a:r>
            <a:r>
              <a:rPr lang="it-IT" sz="1600" i="1" dirty="0" err="1"/>
              <a:t>bigger</a:t>
            </a:r>
            <a:r>
              <a:rPr lang="it-IT" sz="1600" i="1" dirty="0"/>
              <a:t>’ </a:t>
            </a:r>
            <a:r>
              <a:rPr lang="it-IT" sz="1600" dirty="0" err="1"/>
              <a:t>opacity</a:t>
            </a:r>
            <a:r>
              <a:rPr lang="it-IT" sz="1600" dirty="0"/>
              <a:t>  intra </a:t>
            </a:r>
            <a:r>
              <a:rPr lang="it-IT" sz="1600" dirty="0" err="1"/>
              <a:t>opacities</a:t>
            </a:r>
            <a:r>
              <a:rPr lang="it-IT" sz="1600" dirty="0"/>
              <a:t>, so the </a:t>
            </a:r>
            <a:r>
              <a:rPr lang="it-IT" sz="1600" dirty="0" err="1"/>
              <a:t>detection</a:t>
            </a:r>
            <a:r>
              <a:rPr lang="it-IT" sz="1600" dirty="0"/>
              <a:t> </a:t>
            </a:r>
            <a:r>
              <a:rPr lang="it-IT" sz="1600" dirty="0" err="1"/>
              <a:t>could</a:t>
            </a:r>
            <a:r>
              <a:rPr lang="it-IT" sz="1600" dirty="0"/>
              <a:t> be </a:t>
            </a:r>
            <a:r>
              <a:rPr lang="it-IT" sz="1600" dirty="0" err="1"/>
              <a:t>problematic</a:t>
            </a:r>
            <a:r>
              <a:rPr lang="it-IT" sz="1600" dirty="0"/>
              <a:t> </a:t>
            </a:r>
            <a:r>
              <a:rPr lang="it-IT" sz="1600" dirty="0" err="1"/>
              <a:t>when</a:t>
            </a:r>
            <a:r>
              <a:rPr lang="it-IT" sz="1600" dirty="0"/>
              <a:t> </a:t>
            </a:r>
            <a:r>
              <a:rPr lang="it-IT" sz="1600" dirty="0" err="1"/>
              <a:t>there</a:t>
            </a:r>
            <a:r>
              <a:rPr lang="it-IT" sz="1600" dirty="0"/>
              <a:t> </a:t>
            </a:r>
            <a:r>
              <a:rPr lang="it-IT" sz="1600" dirty="0" err="1"/>
              <a:t>is</a:t>
            </a:r>
            <a:r>
              <a:rPr lang="it-IT" sz="1600" dirty="0"/>
              <a:t> to </a:t>
            </a:r>
            <a:r>
              <a:rPr lang="it-IT" sz="1600" dirty="0" err="1"/>
              <a:t>much</a:t>
            </a:r>
            <a:r>
              <a:rPr lang="it-IT" sz="1600" dirty="0"/>
              <a:t> </a:t>
            </a:r>
            <a:r>
              <a:rPr lang="it-IT" sz="1600" dirty="0" err="1"/>
              <a:t>noise</a:t>
            </a:r>
            <a:r>
              <a:rPr lang="it-IT" sz="1600" dirty="0"/>
              <a:t>.</a:t>
            </a:r>
          </a:p>
          <a:p>
            <a:pPr algn="just"/>
            <a:endParaRPr lang="it-IT" sz="1600" dirty="0"/>
          </a:p>
          <a:p>
            <a:pPr marL="285750" indent="-285750" algn="just">
              <a:buFont typeface="Arial" panose="020B0604020202020204" pitchFamily="34" charset="0"/>
              <a:buChar char="•"/>
            </a:pPr>
            <a:r>
              <a:rPr lang="it-IT" sz="1600" dirty="0" err="1"/>
              <a:t>Even</a:t>
            </a:r>
            <a:r>
              <a:rPr lang="it-IT" sz="1600" dirty="0"/>
              <a:t> </a:t>
            </a:r>
            <a:r>
              <a:rPr lang="it-IT" sz="1600" dirty="0" err="1"/>
              <a:t>if</a:t>
            </a:r>
            <a:r>
              <a:rPr lang="it-IT" sz="1600" dirty="0"/>
              <a:t> the network </a:t>
            </a:r>
            <a:r>
              <a:rPr lang="it-IT" sz="1600" dirty="0" err="1"/>
              <a:t>itself</a:t>
            </a:r>
            <a:r>
              <a:rPr lang="it-IT" sz="1600" dirty="0"/>
              <a:t> </a:t>
            </a:r>
            <a:r>
              <a:rPr lang="it-IT" sz="1600" dirty="0" err="1"/>
              <a:t>could</a:t>
            </a:r>
            <a:r>
              <a:rPr lang="it-IT" sz="1600" dirty="0"/>
              <a:t> be </a:t>
            </a:r>
            <a:r>
              <a:rPr lang="it-IT" sz="1600" dirty="0" err="1"/>
              <a:t>considered</a:t>
            </a:r>
            <a:r>
              <a:rPr lang="it-IT" sz="1600" dirty="0"/>
              <a:t> </a:t>
            </a:r>
            <a:r>
              <a:rPr lang="it-IT" sz="1600" dirty="0" err="1"/>
              <a:t>as</a:t>
            </a:r>
            <a:r>
              <a:rPr lang="it-IT" sz="1600" dirty="0"/>
              <a:t> </a:t>
            </a:r>
            <a:r>
              <a:rPr lang="it-IT" sz="1600" dirty="0" err="1"/>
              <a:t>reacting</a:t>
            </a:r>
            <a:r>
              <a:rPr lang="it-IT" sz="1600" dirty="0"/>
              <a:t> </a:t>
            </a:r>
            <a:r>
              <a:rPr lang="it-IT" sz="1600" dirty="0" err="1"/>
              <a:t>well</a:t>
            </a:r>
            <a:r>
              <a:rPr lang="it-IT" sz="1600" dirty="0"/>
              <a:t> to the </a:t>
            </a:r>
            <a:r>
              <a:rPr lang="it-IT" sz="1600" dirty="0" err="1"/>
              <a:t>noise</a:t>
            </a:r>
            <a:r>
              <a:rPr lang="it-IT" sz="1600" dirty="0"/>
              <a:t> </a:t>
            </a:r>
            <a:r>
              <a:rPr lang="it-IT" sz="1600" dirty="0" err="1"/>
              <a:t>here</a:t>
            </a:r>
            <a:r>
              <a:rPr lang="it-IT" sz="1600" dirty="0"/>
              <a:t> </a:t>
            </a:r>
            <a:r>
              <a:rPr lang="it-IT" sz="1600" dirty="0" err="1"/>
              <a:t>we</a:t>
            </a:r>
            <a:r>
              <a:rPr lang="it-IT" sz="1600" dirty="0"/>
              <a:t> can </a:t>
            </a:r>
            <a:r>
              <a:rPr lang="it-IT" sz="1600" dirty="0" err="1"/>
              <a:t>say</a:t>
            </a:r>
            <a:r>
              <a:rPr lang="it-IT" sz="1600" dirty="0"/>
              <a:t> </a:t>
            </a:r>
            <a:r>
              <a:rPr lang="it-IT" sz="1600" dirty="0" err="1"/>
              <a:t>that</a:t>
            </a:r>
            <a:r>
              <a:rPr lang="it-IT" sz="1600" dirty="0"/>
              <a:t> the </a:t>
            </a:r>
            <a:r>
              <a:rPr lang="it-IT" sz="1600" dirty="0" err="1"/>
              <a:t>quality</a:t>
            </a:r>
            <a:r>
              <a:rPr lang="it-IT" sz="1600" dirty="0"/>
              <a:t> of images </a:t>
            </a:r>
            <a:r>
              <a:rPr lang="it-IT" sz="1600" dirty="0" err="1"/>
              <a:t>itself</a:t>
            </a:r>
            <a:r>
              <a:rPr lang="it-IT" sz="1600" dirty="0"/>
              <a:t> </a:t>
            </a:r>
            <a:r>
              <a:rPr lang="it-IT" sz="1600" dirty="0" err="1"/>
              <a:t>hindered</a:t>
            </a:r>
            <a:r>
              <a:rPr lang="it-IT" sz="1600" dirty="0"/>
              <a:t> to </a:t>
            </a:r>
            <a:r>
              <a:rPr lang="it-IT" sz="1600" dirty="0" err="1"/>
              <a:t>much</a:t>
            </a:r>
            <a:r>
              <a:rPr lang="it-IT" sz="1600" dirty="0"/>
              <a:t> the learning </a:t>
            </a:r>
            <a:r>
              <a:rPr lang="it-IT" sz="1600" dirty="0" err="1"/>
              <a:t>process</a:t>
            </a:r>
            <a:endParaRPr lang="it-IT" sz="1600" dirty="0"/>
          </a:p>
          <a:p>
            <a:pPr algn="just"/>
            <a:endParaRPr lang="it-IT" sz="1600" dirty="0"/>
          </a:p>
          <a:p>
            <a:pPr marL="285750" indent="-285750" algn="just">
              <a:buFont typeface="Arial" panose="020B0604020202020204" pitchFamily="34" charset="0"/>
              <a:buChar char="•"/>
            </a:pPr>
            <a:r>
              <a:rPr lang="it-IT" sz="1600" dirty="0"/>
              <a:t>Beyond </a:t>
            </a:r>
            <a:r>
              <a:rPr lang="it-IT" sz="1600" dirty="0" err="1"/>
              <a:t>this</a:t>
            </a:r>
            <a:r>
              <a:rPr lang="it-IT" sz="1600" dirty="0"/>
              <a:t> </a:t>
            </a:r>
            <a:r>
              <a:rPr lang="it-IT" sz="1600" dirty="0" err="1"/>
              <a:t>you</a:t>
            </a:r>
            <a:r>
              <a:rPr lang="it-IT" sz="1600" dirty="0"/>
              <a:t> </a:t>
            </a:r>
            <a:r>
              <a:rPr lang="it-IT" sz="1600" dirty="0" err="1"/>
              <a:t>may</a:t>
            </a:r>
            <a:r>
              <a:rPr lang="it-IT" sz="1600" dirty="0"/>
              <a:t> </a:t>
            </a:r>
            <a:r>
              <a:rPr lang="it-IT" sz="1600" dirty="0" err="1"/>
              <a:t>ask</a:t>
            </a:r>
            <a:r>
              <a:rPr lang="it-IT" sz="1600" dirty="0"/>
              <a:t> </a:t>
            </a:r>
            <a:r>
              <a:rPr lang="it-IT" sz="1600" dirty="0" err="1"/>
              <a:t>why</a:t>
            </a:r>
            <a:r>
              <a:rPr lang="it-IT" sz="1600" dirty="0"/>
              <a:t> the transfer from DDSM to Policlinico </a:t>
            </a:r>
            <a:r>
              <a:rPr lang="it-IT" sz="1600" dirty="0" err="1"/>
              <a:t>went</a:t>
            </a:r>
            <a:r>
              <a:rPr lang="it-IT" sz="1600" dirty="0"/>
              <a:t> so </a:t>
            </a:r>
            <a:r>
              <a:rPr lang="it-IT" sz="1600" dirty="0" err="1"/>
              <a:t>bad</a:t>
            </a:r>
            <a:r>
              <a:rPr lang="it-IT" sz="1600" dirty="0"/>
              <a:t>. </a:t>
            </a:r>
            <a:r>
              <a:rPr lang="it-IT" sz="1600" dirty="0" err="1"/>
              <a:t>Our</a:t>
            </a:r>
            <a:r>
              <a:rPr lang="it-IT" sz="1600" dirty="0"/>
              <a:t> </a:t>
            </a:r>
            <a:r>
              <a:rPr lang="it-IT" sz="1600" dirty="0" err="1"/>
              <a:t>breast</a:t>
            </a:r>
            <a:r>
              <a:rPr lang="it-IT" sz="1600" dirty="0"/>
              <a:t> images come from a study for </a:t>
            </a:r>
            <a:r>
              <a:rPr lang="it-IT" sz="1600" dirty="0" err="1"/>
              <a:t>demostrating</a:t>
            </a:r>
            <a:r>
              <a:rPr lang="it-IT" sz="1600" dirty="0"/>
              <a:t> </a:t>
            </a:r>
            <a:r>
              <a:rPr lang="it-IT" sz="1600" dirty="0" err="1"/>
              <a:t>how</a:t>
            </a:r>
            <a:r>
              <a:rPr lang="it-IT" sz="1600" dirty="0"/>
              <a:t> </a:t>
            </a:r>
            <a:r>
              <a:rPr lang="it-IT" sz="1600" dirty="0" err="1"/>
              <a:t>much</a:t>
            </a:r>
            <a:r>
              <a:rPr lang="it-IT" sz="1600" dirty="0"/>
              <a:t> the DBT helps in </a:t>
            </a:r>
            <a:r>
              <a:rPr lang="it-IT" sz="1600" dirty="0" err="1"/>
              <a:t>finding</a:t>
            </a:r>
            <a:r>
              <a:rPr lang="it-IT" sz="1600" dirty="0"/>
              <a:t> out masses </a:t>
            </a:r>
            <a:r>
              <a:rPr lang="it-IT" sz="1600" dirty="0" err="1"/>
              <a:t>when</a:t>
            </a:r>
            <a:r>
              <a:rPr lang="it-IT" sz="1600" dirty="0"/>
              <a:t> the </a:t>
            </a:r>
            <a:r>
              <a:rPr lang="it-IT" sz="1600" dirty="0" err="1"/>
              <a:t>density</a:t>
            </a:r>
            <a:r>
              <a:rPr lang="it-IT" sz="1600" dirty="0"/>
              <a:t> of </a:t>
            </a:r>
            <a:r>
              <a:rPr lang="it-IT" sz="1600" dirty="0" err="1"/>
              <a:t>breast</a:t>
            </a:r>
            <a:r>
              <a:rPr lang="it-IT" sz="1600" dirty="0"/>
              <a:t> </a:t>
            </a:r>
            <a:r>
              <a:rPr lang="it-IT" sz="1600" dirty="0" err="1"/>
              <a:t>is</a:t>
            </a:r>
            <a:r>
              <a:rPr lang="it-IT" sz="1600" dirty="0"/>
              <a:t> to high. So </a:t>
            </a:r>
            <a:r>
              <a:rPr lang="it-IT" sz="1600" dirty="0" err="1"/>
              <a:t>since</a:t>
            </a:r>
            <a:r>
              <a:rPr lang="it-IT" sz="1600" dirty="0"/>
              <a:t> </a:t>
            </a:r>
            <a:r>
              <a:rPr lang="it-IT" sz="1600" dirty="0" err="1"/>
              <a:t>our</a:t>
            </a:r>
            <a:r>
              <a:rPr lang="it-IT" sz="1600" dirty="0"/>
              <a:t> first learning </a:t>
            </a:r>
            <a:r>
              <a:rPr lang="it-IT" sz="1600" dirty="0" err="1"/>
              <a:t>process</a:t>
            </a:r>
            <a:r>
              <a:rPr lang="it-IT" sz="1600" dirty="0"/>
              <a:t> from </a:t>
            </a:r>
            <a:r>
              <a:rPr lang="it-IT" sz="1600" dirty="0" err="1"/>
              <a:t>ImageNet</a:t>
            </a:r>
            <a:r>
              <a:rPr lang="it-IT" sz="1600" dirty="0"/>
              <a:t> to DDSM </a:t>
            </a:r>
            <a:r>
              <a:rPr lang="it-IT" sz="1600" dirty="0" err="1"/>
              <a:t>didn’t</a:t>
            </a:r>
            <a:r>
              <a:rPr lang="it-IT" sz="1600" dirty="0"/>
              <a:t> produce good </a:t>
            </a:r>
            <a:r>
              <a:rPr lang="it-IT" sz="1600" dirty="0" err="1"/>
              <a:t>results</a:t>
            </a:r>
            <a:r>
              <a:rPr lang="it-IT" sz="1600" dirty="0"/>
              <a:t>, </a:t>
            </a:r>
            <a:r>
              <a:rPr lang="it-IT" sz="1600" dirty="0" err="1"/>
              <a:t>it</a:t>
            </a:r>
            <a:r>
              <a:rPr lang="it-IT" sz="1600" dirty="0"/>
              <a:t> </a:t>
            </a:r>
            <a:r>
              <a:rPr lang="it-IT" sz="1600" dirty="0" err="1"/>
              <a:t>has</a:t>
            </a:r>
            <a:r>
              <a:rPr lang="it-IT" sz="1600" dirty="0"/>
              <a:t> </a:t>
            </a:r>
            <a:r>
              <a:rPr lang="it-IT" sz="1600" dirty="0" err="1"/>
              <a:t>been</a:t>
            </a:r>
            <a:r>
              <a:rPr lang="it-IT" sz="1600" dirty="0"/>
              <a:t> </a:t>
            </a:r>
            <a:r>
              <a:rPr lang="it-IT" sz="1600" dirty="0" err="1"/>
              <a:t>quite</a:t>
            </a:r>
            <a:r>
              <a:rPr lang="it-IT" sz="1600" dirty="0"/>
              <a:t> </a:t>
            </a:r>
            <a:r>
              <a:rPr lang="it-IT" sz="1600" dirty="0" err="1"/>
              <a:t>impossible</a:t>
            </a:r>
            <a:r>
              <a:rPr lang="it-IT" sz="1600" dirty="0"/>
              <a:t> to transfer </a:t>
            </a:r>
            <a:r>
              <a:rPr lang="it-IT" sz="1600" dirty="0" err="1"/>
              <a:t>very</a:t>
            </a:r>
            <a:r>
              <a:rPr lang="it-IT" sz="1600" dirty="0"/>
              <a:t> </a:t>
            </a:r>
            <a:r>
              <a:rPr lang="it-IT" sz="1600" dirty="0" err="1"/>
              <a:t>noised</a:t>
            </a:r>
            <a:r>
              <a:rPr lang="it-IT" sz="1600" dirty="0"/>
              <a:t> images to a </a:t>
            </a:r>
            <a:r>
              <a:rPr lang="it-IT" sz="1600" dirty="0" err="1"/>
              <a:t>bad</a:t>
            </a:r>
            <a:r>
              <a:rPr lang="it-IT" sz="1600" dirty="0"/>
              <a:t> model. </a:t>
            </a:r>
          </a:p>
        </p:txBody>
      </p:sp>
      <p:sp>
        <p:nvSpPr>
          <p:cNvPr id="7" name="Mostrina 12">
            <a:extLst>
              <a:ext uri="{FF2B5EF4-FFF2-40B4-BE49-F238E27FC236}">
                <a16:creationId xmlns:a16="http://schemas.microsoft.com/office/drawing/2014/main" id="{2E6D24C9-47E4-413D-A797-696E4CE46B4A}"/>
              </a:ext>
            </a:extLst>
          </p:cNvPr>
          <p:cNvSpPr/>
          <p:nvPr/>
        </p:nvSpPr>
        <p:spPr>
          <a:xfrm>
            <a:off x="5638585" y="2795106"/>
            <a:ext cx="531340" cy="1260389"/>
          </a:xfrm>
          <a:prstGeom prst="chevron">
            <a:avLst>
              <a:gd name="adj" fmla="val 662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9" name="Immagine 8" descr="Immagine che contiene cane, sedendo, animale, marrone&#10;&#10;Descrizione generata automaticamente">
            <a:extLst>
              <a:ext uri="{FF2B5EF4-FFF2-40B4-BE49-F238E27FC236}">
                <a16:creationId xmlns:a16="http://schemas.microsoft.com/office/drawing/2014/main" id="{E57B0F8E-BD5D-434B-9713-7488907DC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312" y="1273102"/>
            <a:ext cx="2362351" cy="2294855"/>
          </a:xfrm>
          <a:prstGeom prst="rect">
            <a:avLst/>
          </a:prstGeom>
        </p:spPr>
      </p:pic>
      <p:pic>
        <p:nvPicPr>
          <p:cNvPr id="10" name="Immagine 9" descr="Immagine che contiene cane, sedendo, animale, marrone&#10;&#10;Descrizione generata automaticamente">
            <a:extLst>
              <a:ext uri="{FF2B5EF4-FFF2-40B4-BE49-F238E27FC236}">
                <a16:creationId xmlns:a16="http://schemas.microsoft.com/office/drawing/2014/main" id="{02CF107A-32D1-4165-9E97-42CA71295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263" y="3903512"/>
            <a:ext cx="2362351" cy="2294855"/>
          </a:xfrm>
          <a:prstGeom prst="rect">
            <a:avLst/>
          </a:prstGeom>
        </p:spPr>
      </p:pic>
      <p:pic>
        <p:nvPicPr>
          <p:cNvPr id="24" name="Immagine 23" descr="Immagine che contiene esterni, erba, treno, fotografia&#10;&#10;Descrizione generata automaticamente">
            <a:extLst>
              <a:ext uri="{FF2B5EF4-FFF2-40B4-BE49-F238E27FC236}">
                <a16:creationId xmlns:a16="http://schemas.microsoft.com/office/drawing/2014/main" id="{A06DC756-5F1E-4C89-A7D9-7CA85A770FEA}"/>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ackgroundRemoval t="10000" b="90000" l="10000" r="900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565937" y="1565468"/>
            <a:ext cx="7104353" cy="5321408"/>
          </a:xfrm>
          <a:prstGeom prst="rect">
            <a:avLst/>
          </a:prstGeom>
        </p:spPr>
      </p:pic>
    </p:spTree>
    <p:extLst>
      <p:ext uri="{BB962C8B-B14F-4D97-AF65-F5344CB8AC3E}">
        <p14:creationId xmlns:p14="http://schemas.microsoft.com/office/powerpoint/2010/main" val="38802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0F5268-231C-4C64-AD5B-DFC34FA8CE3C}"/>
              </a:ext>
            </a:extLst>
          </p:cNvPr>
          <p:cNvSpPr>
            <a:spLocks noGrp="1"/>
          </p:cNvSpPr>
          <p:nvPr>
            <p:ph type="title"/>
          </p:nvPr>
        </p:nvSpPr>
        <p:spPr>
          <a:xfrm>
            <a:off x="0" y="296373"/>
            <a:ext cx="10515600" cy="1270001"/>
          </a:xfrm>
        </p:spPr>
        <p:txBody>
          <a:bodyPr/>
          <a:lstStyle/>
          <a:p>
            <a:r>
              <a:rPr lang="it-IT" dirty="0">
                <a:solidFill>
                  <a:schemeClr val="tx2"/>
                </a:solidFill>
                <a:latin typeface="Helvetica" pitchFamily="2" charset="0"/>
              </a:rPr>
              <a:t>THANK YOU!</a:t>
            </a:r>
            <a:endParaRPr lang="it-IT" dirty="0"/>
          </a:p>
        </p:txBody>
      </p:sp>
      <p:sp>
        <p:nvSpPr>
          <p:cNvPr id="3" name="Segnaposto contenuto 2">
            <a:extLst>
              <a:ext uri="{FF2B5EF4-FFF2-40B4-BE49-F238E27FC236}">
                <a16:creationId xmlns:a16="http://schemas.microsoft.com/office/drawing/2014/main" id="{DA79F907-E75B-4C83-BB24-27ED0D95DC4C}"/>
              </a:ext>
            </a:extLst>
          </p:cNvPr>
          <p:cNvSpPr>
            <a:spLocks noGrp="1"/>
          </p:cNvSpPr>
          <p:nvPr>
            <p:ph idx="1"/>
          </p:nvPr>
        </p:nvSpPr>
        <p:spPr/>
        <p:txBody>
          <a:bodyPr/>
          <a:lstStyle/>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p:txBody>
      </p:sp>
      <p:sp>
        <p:nvSpPr>
          <p:cNvPr id="4" name="Segnaposto piè di pagina 3">
            <a:extLst>
              <a:ext uri="{FF2B5EF4-FFF2-40B4-BE49-F238E27FC236}">
                <a16:creationId xmlns:a16="http://schemas.microsoft.com/office/drawing/2014/main" id="{1FDA0F7B-C11C-4CAB-90A4-7260EC9722BF}"/>
              </a:ext>
            </a:extLst>
          </p:cNvPr>
          <p:cNvSpPr>
            <a:spLocks noGrp="1"/>
          </p:cNvSpPr>
          <p:nvPr>
            <p:ph type="ftr" sz="quarter" idx="11"/>
          </p:nvPr>
        </p:nvSpPr>
        <p:spPr/>
        <p:txBody>
          <a:bodyPr/>
          <a:lstStyle/>
          <a:p>
            <a:endParaRPr lang="en-GB"/>
          </a:p>
        </p:txBody>
      </p:sp>
      <p:sp>
        <p:nvSpPr>
          <p:cNvPr id="6" name="Titolo 1">
            <a:extLst>
              <a:ext uri="{FF2B5EF4-FFF2-40B4-BE49-F238E27FC236}">
                <a16:creationId xmlns:a16="http://schemas.microsoft.com/office/drawing/2014/main" id="{F48B977E-0B8C-4BD9-85D3-739D71B1A855}"/>
              </a:ext>
            </a:extLst>
          </p:cNvPr>
          <p:cNvSpPr txBox="1">
            <a:spLocks/>
          </p:cNvSpPr>
          <p:nvPr/>
        </p:nvSpPr>
        <p:spPr>
          <a:xfrm>
            <a:off x="2038952" y="2793999"/>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8000" dirty="0">
                <a:solidFill>
                  <a:schemeClr val="tx2"/>
                </a:solidFill>
                <a:latin typeface="Helvetica" pitchFamily="2" charset="0"/>
              </a:rPr>
              <a:t>QUESTIONS?</a:t>
            </a:r>
            <a:endParaRPr lang="it-IT" sz="8000" dirty="0"/>
          </a:p>
        </p:txBody>
      </p:sp>
    </p:spTree>
    <p:extLst>
      <p:ext uri="{BB962C8B-B14F-4D97-AF65-F5344CB8AC3E}">
        <p14:creationId xmlns:p14="http://schemas.microsoft.com/office/powerpoint/2010/main" val="64744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029F31-9424-41B1-9945-BCC3D6CE5931}"/>
              </a:ext>
            </a:extLst>
          </p:cNvPr>
          <p:cNvSpPr>
            <a:spLocks noGrp="1"/>
          </p:cNvSpPr>
          <p:nvPr>
            <p:ph type="title"/>
          </p:nvPr>
        </p:nvSpPr>
        <p:spPr/>
        <p:txBody>
          <a:bodyPr>
            <a:normAutofit/>
          </a:bodyPr>
          <a:lstStyle/>
          <a:p>
            <a:r>
              <a:rPr lang="it-IT" sz="5400" dirty="0">
                <a:solidFill>
                  <a:schemeClr val="tx2"/>
                </a:solidFill>
                <a:latin typeface="Helvetica" pitchFamily="2" charset="0"/>
              </a:rPr>
              <a:t>Project Scope</a:t>
            </a:r>
          </a:p>
        </p:txBody>
      </p:sp>
      <p:sp>
        <p:nvSpPr>
          <p:cNvPr id="4" name="Segnaposto piè di pagina 3">
            <a:extLst>
              <a:ext uri="{FF2B5EF4-FFF2-40B4-BE49-F238E27FC236}">
                <a16:creationId xmlns:a16="http://schemas.microsoft.com/office/drawing/2014/main" id="{149514DA-F5ED-AA4A-B1A8-897276BC1027}"/>
              </a:ext>
            </a:extLst>
          </p:cNvPr>
          <p:cNvSpPr>
            <a:spLocks noGrp="1"/>
          </p:cNvSpPr>
          <p:nvPr>
            <p:ph type="ftr" sz="quarter" idx="10"/>
          </p:nvPr>
        </p:nvSpPr>
        <p:spPr/>
        <p:txBody>
          <a:bodyPr/>
          <a:lstStyle/>
          <a:p>
            <a:r>
              <a:rPr lang="en-GB"/>
              <a:t>Breast Density Assessment &amp; Breast Cancer Detection</a:t>
            </a:r>
            <a:endParaRPr lang="en-GB" dirty="0"/>
          </a:p>
        </p:txBody>
      </p:sp>
      <p:pic>
        <p:nvPicPr>
          <p:cNvPr id="6" name="Immagine 5" descr="Immagine che contiene disegnando&#10;&#10;Descrizione generata automaticamente">
            <a:extLst>
              <a:ext uri="{FF2B5EF4-FFF2-40B4-BE49-F238E27FC236}">
                <a16:creationId xmlns:a16="http://schemas.microsoft.com/office/drawing/2014/main" id="{AD8315A4-2229-BC42-80C7-22EA89433A2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64160" y="3685304"/>
            <a:ext cx="1218702" cy="1453452"/>
          </a:xfrm>
          <a:prstGeom prst="rect">
            <a:avLst/>
          </a:prstGeom>
        </p:spPr>
      </p:pic>
      <p:sp>
        <p:nvSpPr>
          <p:cNvPr id="7" name="Ovale 6">
            <a:extLst>
              <a:ext uri="{FF2B5EF4-FFF2-40B4-BE49-F238E27FC236}">
                <a16:creationId xmlns:a16="http://schemas.microsoft.com/office/drawing/2014/main" id="{A0E065B8-9BA9-3C42-A554-787A6EB37FB5}"/>
              </a:ext>
            </a:extLst>
          </p:cNvPr>
          <p:cNvSpPr/>
          <p:nvPr/>
        </p:nvSpPr>
        <p:spPr>
          <a:xfrm>
            <a:off x="3030235" y="1961936"/>
            <a:ext cx="432000" cy="432000"/>
          </a:xfrm>
          <a:prstGeom prst="ellipse">
            <a:avLst/>
          </a:prstGeom>
          <a:solidFill>
            <a:srgbClr val="FFB300"/>
          </a:solidFill>
          <a:ln w="38100">
            <a:solidFill>
              <a:srgbClr val="FFB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Helvetica" pitchFamily="2" charset="0"/>
            </a:endParaRPr>
          </a:p>
        </p:txBody>
      </p:sp>
      <p:sp>
        <p:nvSpPr>
          <p:cNvPr id="8" name="CasellaDiTesto 7">
            <a:extLst>
              <a:ext uri="{FF2B5EF4-FFF2-40B4-BE49-F238E27FC236}">
                <a16:creationId xmlns:a16="http://schemas.microsoft.com/office/drawing/2014/main" id="{C2D313E2-4F66-AE40-A172-EB6A3235DF45}"/>
              </a:ext>
            </a:extLst>
          </p:cNvPr>
          <p:cNvSpPr txBox="1"/>
          <p:nvPr/>
        </p:nvSpPr>
        <p:spPr>
          <a:xfrm>
            <a:off x="3078872" y="2007549"/>
            <a:ext cx="432001" cy="369332"/>
          </a:xfrm>
          <a:prstGeom prst="rect">
            <a:avLst/>
          </a:prstGeom>
          <a:noFill/>
        </p:spPr>
        <p:txBody>
          <a:bodyPr wrap="square" rtlCol="0">
            <a:spAutoFit/>
          </a:bodyPr>
          <a:lstStyle/>
          <a:p>
            <a:r>
              <a:rPr lang="en-GB" b="1" dirty="0">
                <a:solidFill>
                  <a:srgbClr val="002060"/>
                </a:solidFill>
                <a:latin typeface="Helvetica" pitchFamily="2" charset="0"/>
              </a:rPr>
              <a:t>1</a:t>
            </a:r>
          </a:p>
        </p:txBody>
      </p:sp>
      <p:sp>
        <p:nvSpPr>
          <p:cNvPr id="10" name="Ovale 9">
            <a:extLst>
              <a:ext uri="{FF2B5EF4-FFF2-40B4-BE49-F238E27FC236}">
                <a16:creationId xmlns:a16="http://schemas.microsoft.com/office/drawing/2014/main" id="{C9DEFA3F-AD9C-4146-A4B9-6B66A2E9413E}"/>
              </a:ext>
            </a:extLst>
          </p:cNvPr>
          <p:cNvSpPr/>
          <p:nvPr/>
        </p:nvSpPr>
        <p:spPr>
          <a:xfrm>
            <a:off x="8304684" y="1966841"/>
            <a:ext cx="432000" cy="432000"/>
          </a:xfrm>
          <a:prstGeom prst="ellipse">
            <a:avLst/>
          </a:prstGeom>
          <a:solidFill>
            <a:srgbClr val="FFB300"/>
          </a:solidFill>
          <a:ln w="38100">
            <a:solidFill>
              <a:srgbClr val="FFB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Helvetica" pitchFamily="2" charset="0"/>
            </a:endParaRPr>
          </a:p>
        </p:txBody>
      </p:sp>
      <p:sp>
        <p:nvSpPr>
          <p:cNvPr id="11" name="CasellaDiTesto 10">
            <a:extLst>
              <a:ext uri="{FF2B5EF4-FFF2-40B4-BE49-F238E27FC236}">
                <a16:creationId xmlns:a16="http://schemas.microsoft.com/office/drawing/2014/main" id="{D3C1F3B6-6EF3-874C-A578-C006B268496E}"/>
              </a:ext>
            </a:extLst>
          </p:cNvPr>
          <p:cNvSpPr txBox="1"/>
          <p:nvPr/>
        </p:nvSpPr>
        <p:spPr>
          <a:xfrm>
            <a:off x="8353321" y="2012454"/>
            <a:ext cx="432001" cy="369332"/>
          </a:xfrm>
          <a:prstGeom prst="rect">
            <a:avLst/>
          </a:prstGeom>
          <a:noFill/>
        </p:spPr>
        <p:txBody>
          <a:bodyPr wrap="square" rtlCol="0">
            <a:spAutoFit/>
          </a:bodyPr>
          <a:lstStyle/>
          <a:p>
            <a:r>
              <a:rPr lang="en-GB" b="1" dirty="0">
                <a:solidFill>
                  <a:srgbClr val="002060"/>
                </a:solidFill>
                <a:latin typeface="Helvetica" pitchFamily="2" charset="0"/>
              </a:rPr>
              <a:t>2</a:t>
            </a:r>
          </a:p>
        </p:txBody>
      </p:sp>
      <p:sp>
        <p:nvSpPr>
          <p:cNvPr id="12" name="CasellaDiTesto 11">
            <a:extLst>
              <a:ext uri="{FF2B5EF4-FFF2-40B4-BE49-F238E27FC236}">
                <a16:creationId xmlns:a16="http://schemas.microsoft.com/office/drawing/2014/main" id="{21292588-60FC-2C43-B9B2-A836EA11424B}"/>
              </a:ext>
            </a:extLst>
          </p:cNvPr>
          <p:cNvSpPr txBox="1"/>
          <p:nvPr/>
        </p:nvSpPr>
        <p:spPr>
          <a:xfrm>
            <a:off x="6560834" y="2545098"/>
            <a:ext cx="4030127" cy="1021556"/>
          </a:xfrm>
          <a:prstGeom prst="roundRect">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solidFill>
                  <a:srgbClr val="002060"/>
                </a:solidFill>
                <a:latin typeface="Helvetica" pitchFamily="2" charset="0"/>
              </a:rPr>
              <a:t>Classify breast images according to their </a:t>
            </a:r>
            <a:r>
              <a:rPr lang="en-US" dirty="0" err="1">
                <a:solidFill>
                  <a:srgbClr val="002060"/>
                </a:solidFill>
                <a:latin typeface="Helvetica" pitchFamily="2" charset="0"/>
              </a:rPr>
              <a:t>diagnosys</a:t>
            </a:r>
            <a:r>
              <a:rPr lang="en-US" dirty="0">
                <a:solidFill>
                  <a:srgbClr val="002060"/>
                </a:solidFill>
                <a:latin typeface="Helvetica" pitchFamily="2" charset="0"/>
              </a:rPr>
              <a:t> of being Malignant, Benign or Normal</a:t>
            </a:r>
          </a:p>
        </p:txBody>
      </p:sp>
      <p:sp>
        <p:nvSpPr>
          <p:cNvPr id="13" name="CasellaDiTesto 12">
            <a:extLst>
              <a:ext uri="{FF2B5EF4-FFF2-40B4-BE49-F238E27FC236}">
                <a16:creationId xmlns:a16="http://schemas.microsoft.com/office/drawing/2014/main" id="{F255A098-ACC5-474C-87A1-A82048ED5A79}"/>
              </a:ext>
            </a:extLst>
          </p:cNvPr>
          <p:cNvSpPr txBox="1"/>
          <p:nvPr/>
        </p:nvSpPr>
        <p:spPr>
          <a:xfrm>
            <a:off x="1231171" y="2540193"/>
            <a:ext cx="4030127" cy="1021556"/>
          </a:xfrm>
          <a:prstGeom prst="roundRect">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solidFill>
                  <a:srgbClr val="002060"/>
                </a:solidFill>
                <a:latin typeface="Helvetica" pitchFamily="2" charset="0"/>
              </a:rPr>
              <a:t>Classify breast images according to ACR density index </a:t>
            </a:r>
          </a:p>
          <a:p>
            <a:pPr algn="just"/>
            <a:endParaRPr lang="en-US" dirty="0">
              <a:solidFill>
                <a:srgbClr val="002060"/>
              </a:solidFill>
              <a:latin typeface="Helvetica" pitchFamily="2" charset="0"/>
            </a:endParaRPr>
          </a:p>
        </p:txBody>
      </p:sp>
      <p:pic>
        <p:nvPicPr>
          <p:cNvPr id="15" name="Immagine 14">
            <a:extLst>
              <a:ext uri="{FF2B5EF4-FFF2-40B4-BE49-F238E27FC236}">
                <a16:creationId xmlns:a16="http://schemas.microsoft.com/office/drawing/2014/main" id="{54E5A39E-4946-EA4F-8051-8C9DD4F4E0F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6121" y="3664760"/>
            <a:ext cx="5486400" cy="2286000"/>
          </a:xfrm>
          <a:prstGeom prst="rect">
            <a:avLst/>
          </a:prstGeom>
        </p:spPr>
      </p:pic>
    </p:spTree>
    <p:extLst>
      <p:ext uri="{BB962C8B-B14F-4D97-AF65-F5344CB8AC3E}">
        <p14:creationId xmlns:p14="http://schemas.microsoft.com/office/powerpoint/2010/main" val="223910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disegnando, segnale&#10;&#10;Descrizione generata automaticamente">
            <a:extLst>
              <a:ext uri="{FF2B5EF4-FFF2-40B4-BE49-F238E27FC236}">
                <a16:creationId xmlns:a16="http://schemas.microsoft.com/office/drawing/2014/main" id="{1F3B3E72-CCBB-D14E-99AA-3B244A288D18}"/>
              </a:ext>
            </a:extLst>
          </p:cNvPr>
          <p:cNvPicPr>
            <a:picLocks noChangeAspect="1"/>
          </p:cNvPicPr>
          <p:nvPr/>
        </p:nvPicPr>
        <p:blipFill>
          <a:blip r:embed="rId2">
            <a:clrChange>
              <a:clrFrom>
                <a:srgbClr val="FFFFFF"/>
              </a:clrFrom>
              <a:clrTo>
                <a:srgbClr val="FFFFFF">
                  <a:alpha val="0"/>
                </a:srgbClr>
              </a:clrTo>
            </a:clrChange>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002822" y="4368094"/>
            <a:ext cx="1341558" cy="1318186"/>
          </a:xfrm>
          <a:prstGeom prst="rect">
            <a:avLst/>
          </a:prstGeom>
        </p:spPr>
      </p:pic>
      <p:sp>
        <p:nvSpPr>
          <p:cNvPr id="2" name="Titolo 1">
            <a:extLst>
              <a:ext uri="{FF2B5EF4-FFF2-40B4-BE49-F238E27FC236}">
                <a16:creationId xmlns:a16="http://schemas.microsoft.com/office/drawing/2014/main" id="{854395DA-9DD8-4C0B-9E88-F004198392AB}"/>
              </a:ext>
            </a:extLst>
          </p:cNvPr>
          <p:cNvSpPr>
            <a:spLocks noGrp="1"/>
          </p:cNvSpPr>
          <p:nvPr>
            <p:ph type="title"/>
          </p:nvPr>
        </p:nvSpPr>
        <p:spPr>
          <a:xfrm>
            <a:off x="0" y="276291"/>
            <a:ext cx="10515600" cy="1270001"/>
          </a:xfrm>
        </p:spPr>
        <p:txBody>
          <a:bodyPr/>
          <a:lstStyle/>
          <a:p>
            <a:r>
              <a:rPr lang="it-IT" dirty="0" err="1">
                <a:solidFill>
                  <a:schemeClr val="tx2"/>
                </a:solidFill>
                <a:latin typeface="Helvetica" pitchFamily="2" charset="0"/>
              </a:rPr>
              <a:t>Dataset</a:t>
            </a:r>
            <a:endParaRPr lang="it-IT" dirty="0"/>
          </a:p>
        </p:txBody>
      </p:sp>
      <p:sp>
        <p:nvSpPr>
          <p:cNvPr id="6" name="Ovale 5">
            <a:extLst>
              <a:ext uri="{FF2B5EF4-FFF2-40B4-BE49-F238E27FC236}">
                <a16:creationId xmlns:a16="http://schemas.microsoft.com/office/drawing/2014/main" id="{1BC6CE71-E527-DF4D-85F3-65853C8E3011}"/>
              </a:ext>
            </a:extLst>
          </p:cNvPr>
          <p:cNvSpPr/>
          <p:nvPr/>
        </p:nvSpPr>
        <p:spPr>
          <a:xfrm>
            <a:off x="3048975" y="3047334"/>
            <a:ext cx="3240000" cy="3240000"/>
          </a:xfrm>
          <a:prstGeom prst="ellipse">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Immagine 14" descr="Immagine che contiene piatto&#10;&#10;Descrizione generata automaticamente">
            <a:extLst>
              <a:ext uri="{FF2B5EF4-FFF2-40B4-BE49-F238E27FC236}">
                <a16:creationId xmlns:a16="http://schemas.microsoft.com/office/drawing/2014/main" id="{C6970609-ACF0-CC42-AECF-B63BC32CE8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9908" y="4205385"/>
            <a:ext cx="1378702" cy="1643605"/>
          </a:xfrm>
          <a:prstGeom prst="rect">
            <a:avLst/>
          </a:prstGeom>
        </p:spPr>
      </p:pic>
      <p:sp>
        <p:nvSpPr>
          <p:cNvPr id="4" name="Segnaposto piè di pagina 3">
            <a:extLst>
              <a:ext uri="{FF2B5EF4-FFF2-40B4-BE49-F238E27FC236}">
                <a16:creationId xmlns:a16="http://schemas.microsoft.com/office/drawing/2014/main" id="{F38A3B89-E004-7243-B1D8-1DF92E3163FD}"/>
              </a:ext>
            </a:extLst>
          </p:cNvPr>
          <p:cNvSpPr>
            <a:spLocks noGrp="1"/>
          </p:cNvSpPr>
          <p:nvPr>
            <p:ph type="ftr" sz="quarter" idx="10"/>
          </p:nvPr>
        </p:nvSpPr>
        <p:spPr/>
        <p:txBody>
          <a:bodyPr/>
          <a:lstStyle/>
          <a:p>
            <a:r>
              <a:rPr lang="en-GB"/>
              <a:t>Breast Density Assessment &amp; Breast Cancer Detection</a:t>
            </a:r>
            <a:endParaRPr lang="en-GB" dirty="0"/>
          </a:p>
        </p:txBody>
      </p:sp>
      <p:sp>
        <p:nvSpPr>
          <p:cNvPr id="7" name="Ovale 6">
            <a:extLst>
              <a:ext uri="{FF2B5EF4-FFF2-40B4-BE49-F238E27FC236}">
                <a16:creationId xmlns:a16="http://schemas.microsoft.com/office/drawing/2014/main" id="{4FCA4986-AD29-0949-AE33-F73FDA21AB01}"/>
              </a:ext>
            </a:extLst>
          </p:cNvPr>
          <p:cNvSpPr/>
          <p:nvPr/>
        </p:nvSpPr>
        <p:spPr>
          <a:xfrm>
            <a:off x="5889259" y="3047334"/>
            <a:ext cx="3240000" cy="3240000"/>
          </a:xfrm>
          <a:prstGeom prst="ellipse">
            <a:avLst/>
          </a:prstGeom>
          <a:solidFill>
            <a:srgbClr val="A6A6A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a:extLst>
              <a:ext uri="{FF2B5EF4-FFF2-40B4-BE49-F238E27FC236}">
                <a16:creationId xmlns:a16="http://schemas.microsoft.com/office/drawing/2014/main" id="{BF9066F2-FE7B-CB46-9FEA-1F73A21C6D12}"/>
              </a:ext>
            </a:extLst>
          </p:cNvPr>
          <p:cNvSpPr txBox="1"/>
          <p:nvPr/>
        </p:nvSpPr>
        <p:spPr>
          <a:xfrm>
            <a:off x="1019889" y="1600417"/>
            <a:ext cx="10224915" cy="1200329"/>
          </a:xfrm>
          <a:prstGeom prst="roundRect">
            <a:avLst>
              <a:gd name="adj" fmla="val 0"/>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b="1" dirty="0">
                <a:solidFill>
                  <a:srgbClr val="002060"/>
                </a:solidFill>
                <a:latin typeface="Helvetica" pitchFamily="2" charset="0"/>
              </a:rPr>
              <a:t>Polyclinic Umberto I</a:t>
            </a:r>
            <a:r>
              <a:rPr lang="en-US" dirty="0">
                <a:solidFill>
                  <a:srgbClr val="002060"/>
                </a:solidFill>
                <a:latin typeface="Helvetica" pitchFamily="2" charset="0"/>
              </a:rPr>
              <a:t>  data which is composed by </a:t>
            </a:r>
            <a:r>
              <a:rPr lang="en-US" b="1" dirty="0">
                <a:solidFill>
                  <a:srgbClr val="002060"/>
                </a:solidFill>
                <a:latin typeface="Helvetica" pitchFamily="2" charset="0"/>
              </a:rPr>
              <a:t>214 cases</a:t>
            </a:r>
            <a:r>
              <a:rPr lang="en-US" dirty="0">
                <a:solidFill>
                  <a:srgbClr val="002060"/>
                </a:solidFill>
                <a:latin typeface="Helvetica" pitchFamily="2" charset="0"/>
              </a:rPr>
              <a:t>. The Digital Mammography images in dataset are of both breasts in the </a:t>
            </a:r>
            <a:r>
              <a:rPr lang="en-US" b="1" dirty="0">
                <a:solidFill>
                  <a:srgbClr val="002060"/>
                </a:solidFill>
                <a:latin typeface="Helvetica" pitchFamily="2" charset="0"/>
              </a:rPr>
              <a:t>mediolateral oblique </a:t>
            </a:r>
            <a:r>
              <a:rPr lang="en-US" dirty="0">
                <a:solidFill>
                  <a:srgbClr val="002060"/>
                </a:solidFill>
                <a:latin typeface="Helvetica" pitchFamily="2" charset="0"/>
              </a:rPr>
              <a:t>(MLO) and </a:t>
            </a:r>
            <a:r>
              <a:rPr lang="en-US" b="1" dirty="0">
                <a:solidFill>
                  <a:srgbClr val="002060"/>
                </a:solidFill>
                <a:latin typeface="Helvetica" pitchFamily="2" charset="0"/>
              </a:rPr>
              <a:t>craniocaudal </a:t>
            </a:r>
            <a:r>
              <a:rPr lang="en-US" dirty="0">
                <a:solidFill>
                  <a:srgbClr val="002060"/>
                </a:solidFill>
                <a:latin typeface="Helvetica" pitchFamily="2" charset="0"/>
              </a:rPr>
              <a:t>(CC) position.</a:t>
            </a:r>
          </a:p>
          <a:p>
            <a:pPr algn="just"/>
            <a:r>
              <a:rPr lang="en-US" dirty="0">
                <a:solidFill>
                  <a:srgbClr val="002060"/>
                </a:solidFill>
                <a:latin typeface="Helvetica" pitchFamily="2" charset="0"/>
              </a:rPr>
              <a:t>We used 200 cases of train and validation with use the rule of 85 -15 division and the remaining  for the test.</a:t>
            </a:r>
          </a:p>
        </p:txBody>
      </p:sp>
      <p:sp>
        <p:nvSpPr>
          <p:cNvPr id="8" name="CasellaDiTesto 7">
            <a:extLst>
              <a:ext uri="{FF2B5EF4-FFF2-40B4-BE49-F238E27FC236}">
                <a16:creationId xmlns:a16="http://schemas.microsoft.com/office/drawing/2014/main" id="{868147A9-766F-E647-AA7D-A83B43A2C4B1}"/>
              </a:ext>
            </a:extLst>
          </p:cNvPr>
          <p:cNvSpPr txBox="1"/>
          <p:nvPr/>
        </p:nvSpPr>
        <p:spPr>
          <a:xfrm>
            <a:off x="3580978" y="3389957"/>
            <a:ext cx="2155898" cy="646331"/>
          </a:xfrm>
          <a:prstGeom prst="rect">
            <a:avLst/>
          </a:prstGeom>
          <a:noFill/>
        </p:spPr>
        <p:txBody>
          <a:bodyPr wrap="square" rtlCol="0">
            <a:spAutoFit/>
          </a:bodyPr>
          <a:lstStyle/>
          <a:p>
            <a:pPr algn="ctr"/>
            <a:r>
              <a:rPr lang="en-US" b="1" dirty="0">
                <a:solidFill>
                  <a:srgbClr val="002060"/>
                </a:solidFill>
                <a:latin typeface="Helvetica" pitchFamily="2" charset="0"/>
              </a:rPr>
              <a:t>Screen Mammograms</a:t>
            </a:r>
            <a:endParaRPr lang="en-GB" dirty="0"/>
          </a:p>
        </p:txBody>
      </p:sp>
      <p:sp>
        <p:nvSpPr>
          <p:cNvPr id="9" name="CasellaDiTesto 8">
            <a:extLst>
              <a:ext uri="{FF2B5EF4-FFF2-40B4-BE49-F238E27FC236}">
                <a16:creationId xmlns:a16="http://schemas.microsoft.com/office/drawing/2014/main" id="{AAE4A3ED-FA53-5B44-8DDB-9E4A17EB468F}"/>
              </a:ext>
            </a:extLst>
          </p:cNvPr>
          <p:cNvSpPr txBox="1"/>
          <p:nvPr/>
        </p:nvSpPr>
        <p:spPr>
          <a:xfrm>
            <a:off x="6213857" y="3235477"/>
            <a:ext cx="2590804" cy="923330"/>
          </a:xfrm>
          <a:prstGeom prst="rect">
            <a:avLst/>
          </a:prstGeom>
          <a:noFill/>
        </p:spPr>
        <p:txBody>
          <a:bodyPr wrap="square" rtlCol="0">
            <a:spAutoFit/>
          </a:bodyPr>
          <a:lstStyle/>
          <a:p>
            <a:pPr algn="ctr"/>
            <a:r>
              <a:rPr lang="en-US" b="1" dirty="0">
                <a:solidFill>
                  <a:srgbClr val="002060"/>
                </a:solidFill>
                <a:latin typeface="Helvetica" pitchFamily="2" charset="0"/>
              </a:rPr>
              <a:t>Breast Tomosynthesis Detection</a:t>
            </a:r>
            <a:endParaRPr lang="en-GB" dirty="0"/>
          </a:p>
        </p:txBody>
      </p:sp>
      <p:sp>
        <p:nvSpPr>
          <p:cNvPr id="16" name="CasellaDiTesto 15">
            <a:extLst>
              <a:ext uri="{FF2B5EF4-FFF2-40B4-BE49-F238E27FC236}">
                <a16:creationId xmlns:a16="http://schemas.microsoft.com/office/drawing/2014/main" id="{B3A9EE42-5E74-6144-BB26-EA270AF84781}"/>
              </a:ext>
            </a:extLst>
          </p:cNvPr>
          <p:cNvSpPr txBox="1"/>
          <p:nvPr/>
        </p:nvSpPr>
        <p:spPr>
          <a:xfrm>
            <a:off x="9337153" y="3799486"/>
            <a:ext cx="2653949" cy="1736646"/>
          </a:xfrm>
          <a:prstGeom prst="roundRect">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600" dirty="0">
                <a:solidFill>
                  <a:srgbClr val="002060"/>
                </a:solidFill>
                <a:latin typeface="Helvetica" pitchFamily="2" charset="0"/>
              </a:rPr>
              <a:t>We repeat the same step to divide our 214 cases in the four ACR ( Breast</a:t>
            </a:r>
          </a:p>
          <a:p>
            <a:pPr algn="just"/>
            <a:r>
              <a:rPr lang="en-US" sz="1600" dirty="0">
                <a:solidFill>
                  <a:srgbClr val="002060"/>
                </a:solidFill>
                <a:latin typeface="Helvetica" pitchFamily="2" charset="0"/>
              </a:rPr>
              <a:t>density index) in order to classify the same images for their density.</a:t>
            </a:r>
          </a:p>
        </p:txBody>
      </p:sp>
      <p:sp>
        <p:nvSpPr>
          <p:cNvPr id="17" name="CasellaDiTesto 16">
            <a:extLst>
              <a:ext uri="{FF2B5EF4-FFF2-40B4-BE49-F238E27FC236}">
                <a16:creationId xmlns:a16="http://schemas.microsoft.com/office/drawing/2014/main" id="{CFD756A4-DB5E-5344-9518-0DD00DDC0596}"/>
              </a:ext>
            </a:extLst>
          </p:cNvPr>
          <p:cNvSpPr txBox="1"/>
          <p:nvPr/>
        </p:nvSpPr>
        <p:spPr>
          <a:xfrm>
            <a:off x="167036" y="3799486"/>
            <a:ext cx="2653949" cy="1736646"/>
          </a:xfrm>
          <a:prstGeom prst="roundRect">
            <a:avLst/>
          </a:prstGeom>
          <a:ln w="19050">
            <a:solidFill>
              <a:srgbClr val="76132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600" dirty="0">
                <a:solidFill>
                  <a:srgbClr val="002060"/>
                </a:solidFill>
                <a:latin typeface="Helvetica" pitchFamily="2" charset="0"/>
              </a:rPr>
              <a:t>We have divided the cases into different folders, creating 3 signs for benign, normal and malignant cases.</a:t>
            </a:r>
          </a:p>
          <a:p>
            <a:pPr algn="just"/>
            <a:endParaRPr lang="en-US" sz="1600" dirty="0">
              <a:solidFill>
                <a:srgbClr val="002060"/>
              </a:solidFill>
              <a:latin typeface="Helvetica" pitchFamily="2" charset="0"/>
            </a:endParaRPr>
          </a:p>
        </p:txBody>
      </p:sp>
    </p:spTree>
    <p:extLst>
      <p:ext uri="{BB962C8B-B14F-4D97-AF65-F5344CB8AC3E}">
        <p14:creationId xmlns:p14="http://schemas.microsoft.com/office/powerpoint/2010/main" val="1944411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4395DA-9DD8-4C0B-9E88-F004198392AB}"/>
              </a:ext>
            </a:extLst>
          </p:cNvPr>
          <p:cNvSpPr>
            <a:spLocks noGrp="1"/>
          </p:cNvSpPr>
          <p:nvPr>
            <p:ph type="title"/>
          </p:nvPr>
        </p:nvSpPr>
        <p:spPr>
          <a:xfrm>
            <a:off x="0" y="276291"/>
            <a:ext cx="10515600" cy="1270001"/>
          </a:xfrm>
        </p:spPr>
        <p:txBody>
          <a:bodyPr/>
          <a:lstStyle/>
          <a:p>
            <a:r>
              <a:rPr lang="it-IT" dirty="0" err="1">
                <a:solidFill>
                  <a:schemeClr val="tx2"/>
                </a:solidFill>
                <a:latin typeface="Helvetica" pitchFamily="2" charset="0"/>
              </a:rPr>
              <a:t>Support</a:t>
            </a:r>
            <a:r>
              <a:rPr lang="it-IT" dirty="0">
                <a:solidFill>
                  <a:schemeClr val="tx2"/>
                </a:solidFill>
                <a:latin typeface="Helvetica" pitchFamily="2" charset="0"/>
              </a:rPr>
              <a:t> Data</a:t>
            </a:r>
            <a:endParaRPr lang="it-IT" dirty="0"/>
          </a:p>
        </p:txBody>
      </p:sp>
      <p:sp>
        <p:nvSpPr>
          <p:cNvPr id="4" name="Segnaposto piè di pagina 3">
            <a:extLst>
              <a:ext uri="{FF2B5EF4-FFF2-40B4-BE49-F238E27FC236}">
                <a16:creationId xmlns:a16="http://schemas.microsoft.com/office/drawing/2014/main" id="{F38A3B89-E004-7243-B1D8-1DF92E3163FD}"/>
              </a:ext>
            </a:extLst>
          </p:cNvPr>
          <p:cNvSpPr>
            <a:spLocks noGrp="1"/>
          </p:cNvSpPr>
          <p:nvPr>
            <p:ph type="ftr" sz="quarter" idx="10"/>
          </p:nvPr>
        </p:nvSpPr>
        <p:spPr/>
        <p:txBody>
          <a:bodyPr/>
          <a:lstStyle/>
          <a:p>
            <a:r>
              <a:rPr lang="en-GB"/>
              <a:t>Breast Density Assessment &amp; Breast Cancer Detection</a:t>
            </a:r>
            <a:endParaRPr lang="en-GB" dirty="0"/>
          </a:p>
        </p:txBody>
      </p:sp>
      <p:sp>
        <p:nvSpPr>
          <p:cNvPr id="5" name="CasellaDiTesto 4">
            <a:extLst>
              <a:ext uri="{FF2B5EF4-FFF2-40B4-BE49-F238E27FC236}">
                <a16:creationId xmlns:a16="http://schemas.microsoft.com/office/drawing/2014/main" id="{BF9066F2-FE7B-CB46-9FEA-1F73A21C6D12}"/>
              </a:ext>
            </a:extLst>
          </p:cNvPr>
          <p:cNvSpPr txBox="1"/>
          <p:nvPr/>
        </p:nvSpPr>
        <p:spPr>
          <a:xfrm>
            <a:off x="1356528" y="2737568"/>
            <a:ext cx="4280597" cy="2286714"/>
          </a:xfrm>
          <a:prstGeom prst="roundRect">
            <a:avLst>
              <a:gd name="adj" fmla="val 20047"/>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spcAft>
                <a:spcPts val="600"/>
              </a:spcAft>
            </a:pPr>
            <a:r>
              <a:rPr lang="en-US" dirty="0">
                <a:solidFill>
                  <a:srgbClr val="002060"/>
                </a:solidFill>
                <a:latin typeface="Helvetica" pitchFamily="2" charset="0"/>
              </a:rPr>
              <a:t>Since the quantity of mammograms is very low we used the DDSM dataset as support. The DDSM is a database of 2,620 scanned film mammography studies. It contains benign and malignant cases with verified pathology information.</a:t>
            </a:r>
          </a:p>
        </p:txBody>
      </p:sp>
      <p:sp>
        <p:nvSpPr>
          <p:cNvPr id="13" name="Mostrina 12">
            <a:extLst>
              <a:ext uri="{FF2B5EF4-FFF2-40B4-BE49-F238E27FC236}">
                <a16:creationId xmlns:a16="http://schemas.microsoft.com/office/drawing/2014/main" id="{4D1C1527-38A3-6E43-9B63-57701D982A02}"/>
              </a:ext>
            </a:extLst>
          </p:cNvPr>
          <p:cNvSpPr/>
          <p:nvPr/>
        </p:nvSpPr>
        <p:spPr>
          <a:xfrm>
            <a:off x="6090972" y="3250731"/>
            <a:ext cx="531340" cy="1260389"/>
          </a:xfrm>
          <a:prstGeom prst="chevron">
            <a:avLst>
              <a:gd name="adj" fmla="val 662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CasellaDiTesto 17">
            <a:extLst>
              <a:ext uri="{FF2B5EF4-FFF2-40B4-BE49-F238E27FC236}">
                <a16:creationId xmlns:a16="http://schemas.microsoft.com/office/drawing/2014/main" id="{B84FD7D7-9F3D-1F4F-8FDD-A367C452E3AB}"/>
              </a:ext>
            </a:extLst>
          </p:cNvPr>
          <p:cNvSpPr txBox="1"/>
          <p:nvPr/>
        </p:nvSpPr>
        <p:spPr>
          <a:xfrm>
            <a:off x="7076159" y="2694259"/>
            <a:ext cx="4280597" cy="2373332"/>
          </a:xfrm>
          <a:prstGeom prst="roundRect">
            <a:avLst>
              <a:gd name="adj" fmla="val 20047"/>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spcAft>
                <a:spcPts val="600"/>
              </a:spcAft>
            </a:pPr>
            <a:r>
              <a:rPr lang="en-US" dirty="0">
                <a:solidFill>
                  <a:srgbClr val="002060"/>
                </a:solidFill>
                <a:latin typeface="Helvetica" pitchFamily="2" charset="0"/>
              </a:rPr>
              <a:t>To obtain the data we used the NBIA Data Retriever software. The data was in DICOM format that we converted to jpg. We divided the data into 1548 for the train and validation using the 85-15 rule while 1328 for the test.</a:t>
            </a:r>
          </a:p>
        </p:txBody>
      </p:sp>
    </p:spTree>
    <p:extLst>
      <p:ext uri="{BB962C8B-B14F-4D97-AF65-F5344CB8AC3E}">
        <p14:creationId xmlns:p14="http://schemas.microsoft.com/office/powerpoint/2010/main" val="333744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4395DA-9DD8-4C0B-9E88-F004198392AB}"/>
              </a:ext>
            </a:extLst>
          </p:cNvPr>
          <p:cNvSpPr>
            <a:spLocks noGrp="1"/>
          </p:cNvSpPr>
          <p:nvPr>
            <p:ph type="title"/>
          </p:nvPr>
        </p:nvSpPr>
        <p:spPr>
          <a:xfrm>
            <a:off x="0" y="276291"/>
            <a:ext cx="10515600" cy="1270001"/>
          </a:xfrm>
        </p:spPr>
        <p:txBody>
          <a:bodyPr/>
          <a:lstStyle/>
          <a:p>
            <a:r>
              <a:rPr lang="it-IT" dirty="0">
                <a:solidFill>
                  <a:schemeClr val="tx2"/>
                </a:solidFill>
                <a:latin typeface="Helvetica" pitchFamily="2" charset="0"/>
              </a:rPr>
              <a:t>Model </a:t>
            </a:r>
            <a:r>
              <a:rPr lang="it-IT" dirty="0" err="1">
                <a:solidFill>
                  <a:schemeClr val="tx2"/>
                </a:solidFill>
                <a:latin typeface="Helvetica" pitchFamily="2" charset="0"/>
              </a:rPr>
              <a:t>Used</a:t>
            </a:r>
            <a:endParaRPr lang="it-IT" dirty="0"/>
          </a:p>
        </p:txBody>
      </p:sp>
      <p:sp>
        <p:nvSpPr>
          <p:cNvPr id="4" name="Segnaposto piè di pagina 3">
            <a:extLst>
              <a:ext uri="{FF2B5EF4-FFF2-40B4-BE49-F238E27FC236}">
                <a16:creationId xmlns:a16="http://schemas.microsoft.com/office/drawing/2014/main" id="{F38A3B89-E004-7243-B1D8-1DF92E3163FD}"/>
              </a:ext>
            </a:extLst>
          </p:cNvPr>
          <p:cNvSpPr>
            <a:spLocks noGrp="1"/>
          </p:cNvSpPr>
          <p:nvPr>
            <p:ph type="ftr" sz="quarter" idx="10"/>
          </p:nvPr>
        </p:nvSpPr>
        <p:spPr/>
        <p:txBody>
          <a:bodyPr/>
          <a:lstStyle/>
          <a:p>
            <a:r>
              <a:rPr lang="en-GB"/>
              <a:t>Breast Density Assessment &amp; Breast Cancer Detection</a:t>
            </a:r>
            <a:endParaRPr lang="en-GB" dirty="0"/>
          </a:p>
        </p:txBody>
      </p:sp>
      <p:sp>
        <p:nvSpPr>
          <p:cNvPr id="7" name="CasellaDiTesto 6">
            <a:extLst>
              <a:ext uri="{FF2B5EF4-FFF2-40B4-BE49-F238E27FC236}">
                <a16:creationId xmlns:a16="http://schemas.microsoft.com/office/drawing/2014/main" id="{7CEE2428-C708-0742-B8A6-CEE4543F6CEA}"/>
              </a:ext>
            </a:extLst>
          </p:cNvPr>
          <p:cNvSpPr txBox="1"/>
          <p:nvPr/>
        </p:nvSpPr>
        <p:spPr>
          <a:xfrm>
            <a:off x="557667" y="2077222"/>
            <a:ext cx="5431150" cy="3693319"/>
          </a:xfrm>
          <a:prstGeom prst="roundRect">
            <a:avLst>
              <a:gd name="adj" fmla="val 0"/>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600" dirty="0">
                <a:solidFill>
                  <a:srgbClr val="002060"/>
                </a:solidFill>
                <a:latin typeface="Helvetica" pitchFamily="2" charset="0"/>
              </a:rPr>
              <a:t>We tried initially to train the net from scratch, but we got bad results.</a:t>
            </a:r>
          </a:p>
          <a:p>
            <a:pPr algn="just">
              <a:spcBef>
                <a:spcPts val="600"/>
              </a:spcBef>
            </a:pPr>
            <a:r>
              <a:rPr lang="en-US" sz="1600" dirty="0">
                <a:solidFill>
                  <a:srgbClr val="002060"/>
                </a:solidFill>
                <a:latin typeface="Helvetica" pitchFamily="2" charset="0"/>
              </a:rPr>
              <a:t>We have used the VGG16 and ResNet50, ensuring from literature that their behavior for breast cancer classification was excellent as a support for our </a:t>
            </a:r>
            <a:r>
              <a:rPr lang="en-US" sz="1600" dirty="0" err="1">
                <a:solidFill>
                  <a:srgbClr val="002060"/>
                </a:solidFill>
                <a:latin typeface="Helvetica" pitchFamily="2" charset="0"/>
              </a:rPr>
              <a:t>data.VGG</a:t>
            </a:r>
            <a:r>
              <a:rPr lang="en-US" sz="1600" dirty="0">
                <a:solidFill>
                  <a:srgbClr val="002060"/>
                </a:solidFill>
                <a:latin typeface="Helvetica" pitchFamily="2" charset="0"/>
              </a:rPr>
              <a:t> was born out of the need to reduce the number  of parameters in the CONV layers and improve on training time. </a:t>
            </a:r>
          </a:p>
          <a:p>
            <a:pPr algn="just">
              <a:spcBef>
                <a:spcPts val="600"/>
              </a:spcBef>
            </a:pPr>
            <a:r>
              <a:rPr lang="en-US" sz="1600" dirty="0" err="1">
                <a:solidFill>
                  <a:srgbClr val="002060"/>
                </a:solidFill>
                <a:latin typeface="Helvetica" pitchFamily="2" charset="0"/>
              </a:rPr>
              <a:t>ResNet</a:t>
            </a:r>
            <a:r>
              <a:rPr lang="en-US" sz="1600" dirty="0">
                <a:solidFill>
                  <a:srgbClr val="002060"/>
                </a:solidFill>
                <a:latin typeface="Helvetica" pitchFamily="2" charset="0"/>
              </a:rPr>
              <a:t> addresses his network by introducing two types of ‘shortcut connections’: Identity shortcut and Projection shortcut.  </a:t>
            </a:r>
            <a:r>
              <a:rPr lang="en-US" sz="1600" dirty="0" err="1">
                <a:solidFill>
                  <a:srgbClr val="002060"/>
                </a:solidFill>
                <a:latin typeface="Helvetica" pitchFamily="2" charset="0"/>
              </a:rPr>
              <a:t>ResNet</a:t>
            </a:r>
            <a:r>
              <a:rPr lang="en-US" sz="1600" dirty="0">
                <a:solidFill>
                  <a:srgbClr val="002060"/>
                </a:solidFill>
                <a:latin typeface="Helvetica" pitchFamily="2" charset="0"/>
              </a:rPr>
              <a:t> architecture makes use of shortcut connections do solve the vanishing gradient problem. The basic building block of </a:t>
            </a:r>
            <a:r>
              <a:rPr lang="en-US" sz="1600" dirty="0" err="1">
                <a:solidFill>
                  <a:srgbClr val="002060"/>
                </a:solidFill>
                <a:latin typeface="Helvetica" pitchFamily="2" charset="0"/>
              </a:rPr>
              <a:t>ResNet</a:t>
            </a:r>
            <a:r>
              <a:rPr lang="en-US" sz="1600" dirty="0">
                <a:solidFill>
                  <a:srgbClr val="002060"/>
                </a:solidFill>
                <a:latin typeface="Helvetica" pitchFamily="2" charset="0"/>
              </a:rPr>
              <a:t> is a Residual block that is repeated throughout the network.</a:t>
            </a:r>
          </a:p>
        </p:txBody>
      </p:sp>
      <p:pic>
        <p:nvPicPr>
          <p:cNvPr id="8" name="Picture 4">
            <a:extLst>
              <a:ext uri="{FF2B5EF4-FFF2-40B4-BE49-F238E27FC236}">
                <a16:creationId xmlns:a16="http://schemas.microsoft.com/office/drawing/2014/main" id="{BDBA803D-AABA-E44D-9380-049D879F2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466" y="1771543"/>
            <a:ext cx="3994429" cy="2250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anoRoom architecture: from ResNet-50, we build a single decoder ...">
            <a:extLst>
              <a:ext uri="{FF2B5EF4-FFF2-40B4-BE49-F238E27FC236}">
                <a16:creationId xmlns:a16="http://schemas.microsoft.com/office/drawing/2014/main" id="{8F606EE7-74E5-574C-BFCD-6AA88D72F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414" y="4246989"/>
            <a:ext cx="4776531" cy="189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6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29E313DA-B505-45CA-8054-768579C9D015}"/>
              </a:ext>
            </a:extLst>
          </p:cNvPr>
          <p:cNvSpPr>
            <a:spLocks noGrp="1"/>
          </p:cNvSpPr>
          <p:nvPr>
            <p:ph type="title"/>
          </p:nvPr>
        </p:nvSpPr>
        <p:spPr/>
        <p:txBody>
          <a:bodyPr/>
          <a:lstStyle/>
          <a:p>
            <a:r>
              <a:rPr lang="it-IT" sz="3200">
                <a:solidFill>
                  <a:srgbClr val="FFFFFF"/>
                </a:solidFill>
              </a:rPr>
              <a:t>Density assesment</a:t>
            </a:r>
            <a:endParaRPr lang="it-IT" sz="3200" dirty="0">
              <a:solidFill>
                <a:srgbClr val="FFFFFF"/>
              </a:solidFill>
            </a:endParaRPr>
          </a:p>
        </p:txBody>
      </p:sp>
      <p:sp>
        <p:nvSpPr>
          <p:cNvPr id="4" name="Titolo 1">
            <a:extLst>
              <a:ext uri="{FF2B5EF4-FFF2-40B4-BE49-F238E27FC236}">
                <a16:creationId xmlns:a16="http://schemas.microsoft.com/office/drawing/2014/main" id="{FBCCB9A5-0C06-EC4C-9F30-12A0F7043875}"/>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Density</a:t>
            </a:r>
            <a:r>
              <a:rPr lang="it-IT" dirty="0">
                <a:solidFill>
                  <a:schemeClr val="tx2"/>
                </a:solidFill>
                <a:latin typeface="Helvetica" pitchFamily="2" charset="0"/>
              </a:rPr>
              <a:t> </a:t>
            </a:r>
            <a:r>
              <a:rPr lang="it-IT" dirty="0" err="1">
                <a:solidFill>
                  <a:schemeClr val="tx2"/>
                </a:solidFill>
                <a:latin typeface="Helvetica" pitchFamily="2" charset="0"/>
              </a:rPr>
              <a:t>Assessment</a:t>
            </a:r>
            <a:endParaRPr lang="it-IT" dirty="0"/>
          </a:p>
        </p:txBody>
      </p:sp>
      <p:pic>
        <p:nvPicPr>
          <p:cNvPr id="6" name="Immagine 5" descr="Immagine che contiene fotografia, scuro, nero, sedendo&#10;&#10;Descrizione generata automaticamente">
            <a:extLst>
              <a:ext uri="{FF2B5EF4-FFF2-40B4-BE49-F238E27FC236}">
                <a16:creationId xmlns:a16="http://schemas.microsoft.com/office/drawing/2014/main" id="{FFE56DED-7EEB-6341-9415-C3DABA030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01" y="1820566"/>
            <a:ext cx="3771900" cy="2120900"/>
          </a:xfrm>
          <a:prstGeom prst="rect">
            <a:avLst/>
          </a:prstGeom>
        </p:spPr>
      </p:pic>
      <p:sp>
        <p:nvSpPr>
          <p:cNvPr id="11" name="CasellaDiTesto 10">
            <a:extLst>
              <a:ext uri="{FF2B5EF4-FFF2-40B4-BE49-F238E27FC236}">
                <a16:creationId xmlns:a16="http://schemas.microsoft.com/office/drawing/2014/main" id="{A5F0FB75-6266-C241-926B-1CDE13D500A4}"/>
              </a:ext>
            </a:extLst>
          </p:cNvPr>
          <p:cNvSpPr txBox="1"/>
          <p:nvPr/>
        </p:nvSpPr>
        <p:spPr>
          <a:xfrm>
            <a:off x="2124356" y="4585367"/>
            <a:ext cx="1179745" cy="400110"/>
          </a:xfrm>
          <a:prstGeom prst="rect">
            <a:avLst/>
          </a:prstGeom>
          <a:noFill/>
        </p:spPr>
        <p:txBody>
          <a:bodyPr wrap="square" rtlCol="0">
            <a:spAutoFit/>
          </a:bodyPr>
          <a:lstStyle/>
          <a:p>
            <a:r>
              <a:rPr lang="en-GB" sz="2000" b="1" dirty="0">
                <a:solidFill>
                  <a:schemeClr val="tx2"/>
                </a:solidFill>
                <a:latin typeface="Helvetica" pitchFamily="2" charset="0"/>
              </a:rPr>
              <a:t>Density</a:t>
            </a:r>
          </a:p>
        </p:txBody>
      </p:sp>
      <p:sp>
        <p:nvSpPr>
          <p:cNvPr id="12" name="Line 114">
            <a:extLst>
              <a:ext uri="{FF2B5EF4-FFF2-40B4-BE49-F238E27FC236}">
                <a16:creationId xmlns:a16="http://schemas.microsoft.com/office/drawing/2014/main" id="{4AADC671-ABEA-BB4C-BC44-2CCD7DC844D8}"/>
              </a:ext>
            </a:extLst>
          </p:cNvPr>
          <p:cNvSpPr>
            <a:spLocks noChangeShapeType="1"/>
          </p:cNvSpPr>
          <p:nvPr/>
        </p:nvSpPr>
        <p:spPr bwMode="auto">
          <a:xfrm flipH="1" flipV="1">
            <a:off x="2084228" y="4985477"/>
            <a:ext cx="126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14" name="CasellaDiTesto 13">
            <a:extLst>
              <a:ext uri="{FF2B5EF4-FFF2-40B4-BE49-F238E27FC236}">
                <a16:creationId xmlns:a16="http://schemas.microsoft.com/office/drawing/2014/main" id="{0A6F2AB2-51A8-A444-8BFB-5C0ACDF1AD11}"/>
              </a:ext>
            </a:extLst>
          </p:cNvPr>
          <p:cNvSpPr txBox="1"/>
          <p:nvPr/>
        </p:nvSpPr>
        <p:spPr>
          <a:xfrm>
            <a:off x="1514647" y="5122288"/>
            <a:ext cx="2399161" cy="578882"/>
          </a:xfrm>
          <a:prstGeom prst="roundRect">
            <a:avLst/>
          </a:prstGeom>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400" dirty="0">
                <a:solidFill>
                  <a:srgbClr val="002060"/>
                </a:solidFill>
                <a:latin typeface="Helvetica" pitchFamily="2" charset="0"/>
              </a:rPr>
              <a:t>Quantity of </a:t>
            </a:r>
            <a:r>
              <a:rPr lang="en-US" sz="1400" dirty="0" err="1">
                <a:solidFill>
                  <a:srgbClr val="002060"/>
                </a:solidFill>
                <a:latin typeface="Helvetica" pitchFamily="2" charset="0"/>
              </a:rPr>
              <a:t>fibrograndular</a:t>
            </a:r>
            <a:r>
              <a:rPr lang="en-US" sz="1400" dirty="0">
                <a:solidFill>
                  <a:srgbClr val="002060"/>
                </a:solidFill>
                <a:latin typeface="Helvetica" pitchFamily="2" charset="0"/>
              </a:rPr>
              <a:t> tissue.</a:t>
            </a:r>
          </a:p>
        </p:txBody>
      </p:sp>
      <p:sp>
        <p:nvSpPr>
          <p:cNvPr id="15" name="CasellaDiTesto 14">
            <a:extLst>
              <a:ext uri="{FF2B5EF4-FFF2-40B4-BE49-F238E27FC236}">
                <a16:creationId xmlns:a16="http://schemas.microsoft.com/office/drawing/2014/main" id="{F38E2A59-3BAA-6642-A6AC-5CC3CFFE0021}"/>
              </a:ext>
            </a:extLst>
          </p:cNvPr>
          <p:cNvSpPr txBox="1"/>
          <p:nvPr/>
        </p:nvSpPr>
        <p:spPr>
          <a:xfrm>
            <a:off x="5426847" y="4585367"/>
            <a:ext cx="747799" cy="400110"/>
          </a:xfrm>
          <a:prstGeom prst="rect">
            <a:avLst/>
          </a:prstGeom>
          <a:noFill/>
        </p:spPr>
        <p:txBody>
          <a:bodyPr wrap="square" rtlCol="0">
            <a:spAutoFit/>
          </a:bodyPr>
          <a:lstStyle/>
          <a:p>
            <a:r>
              <a:rPr lang="en-GB" sz="2000" b="1" dirty="0">
                <a:solidFill>
                  <a:schemeClr val="tx2"/>
                </a:solidFill>
                <a:latin typeface="Helvetica" pitchFamily="2" charset="0"/>
              </a:rPr>
              <a:t>Goal</a:t>
            </a:r>
          </a:p>
        </p:txBody>
      </p:sp>
      <p:sp>
        <p:nvSpPr>
          <p:cNvPr id="16" name="Line 114">
            <a:extLst>
              <a:ext uri="{FF2B5EF4-FFF2-40B4-BE49-F238E27FC236}">
                <a16:creationId xmlns:a16="http://schemas.microsoft.com/office/drawing/2014/main" id="{FF4C7205-8A37-F34F-BB7A-4721EBAAD4CD}"/>
              </a:ext>
            </a:extLst>
          </p:cNvPr>
          <p:cNvSpPr>
            <a:spLocks noChangeShapeType="1"/>
          </p:cNvSpPr>
          <p:nvPr/>
        </p:nvSpPr>
        <p:spPr bwMode="auto">
          <a:xfrm flipH="1" flipV="1">
            <a:off x="5170746" y="4985477"/>
            <a:ext cx="126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17" name="CasellaDiTesto 16">
            <a:extLst>
              <a:ext uri="{FF2B5EF4-FFF2-40B4-BE49-F238E27FC236}">
                <a16:creationId xmlns:a16="http://schemas.microsoft.com/office/drawing/2014/main" id="{5F56BD9B-A438-1E47-ACBB-F9F65BF862D1}"/>
              </a:ext>
            </a:extLst>
          </p:cNvPr>
          <p:cNvSpPr txBox="1"/>
          <p:nvPr/>
        </p:nvSpPr>
        <p:spPr>
          <a:xfrm>
            <a:off x="4460057" y="5122288"/>
            <a:ext cx="2681378" cy="578882"/>
          </a:xfrm>
          <a:prstGeom prst="roundRect">
            <a:avLst/>
          </a:prstGeom>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400" dirty="0">
                <a:solidFill>
                  <a:srgbClr val="002060"/>
                </a:solidFill>
                <a:latin typeface="Helvetica" pitchFamily="2" charset="0"/>
              </a:rPr>
              <a:t>Classify breast mammograms for ACR </a:t>
            </a:r>
            <a:r>
              <a:rPr lang="en-US" sz="1400" dirty="0" err="1">
                <a:solidFill>
                  <a:srgbClr val="002060"/>
                </a:solidFill>
                <a:latin typeface="Helvetica" pitchFamily="2" charset="0"/>
              </a:rPr>
              <a:t>indeces</a:t>
            </a:r>
            <a:r>
              <a:rPr lang="en-US" sz="1400" dirty="0">
                <a:solidFill>
                  <a:srgbClr val="002060"/>
                </a:solidFill>
                <a:latin typeface="Helvetica" pitchFamily="2" charset="0"/>
              </a:rPr>
              <a:t>.</a:t>
            </a:r>
          </a:p>
        </p:txBody>
      </p:sp>
      <p:sp>
        <p:nvSpPr>
          <p:cNvPr id="19" name="CasellaDiTesto 18">
            <a:extLst>
              <a:ext uri="{FF2B5EF4-FFF2-40B4-BE49-F238E27FC236}">
                <a16:creationId xmlns:a16="http://schemas.microsoft.com/office/drawing/2014/main" id="{9EF02949-513D-4D41-8A6B-E8B390476C5D}"/>
              </a:ext>
            </a:extLst>
          </p:cNvPr>
          <p:cNvSpPr txBox="1"/>
          <p:nvPr/>
        </p:nvSpPr>
        <p:spPr>
          <a:xfrm>
            <a:off x="8438501" y="4585367"/>
            <a:ext cx="1179745" cy="400110"/>
          </a:xfrm>
          <a:prstGeom prst="rect">
            <a:avLst/>
          </a:prstGeom>
          <a:noFill/>
        </p:spPr>
        <p:txBody>
          <a:bodyPr wrap="square" rtlCol="0">
            <a:spAutoFit/>
          </a:bodyPr>
          <a:lstStyle/>
          <a:p>
            <a:r>
              <a:rPr lang="en-GB" sz="2000" b="1" dirty="0">
                <a:solidFill>
                  <a:schemeClr val="tx2"/>
                </a:solidFill>
                <a:latin typeface="Helvetica" pitchFamily="2" charset="0"/>
              </a:rPr>
              <a:t>Classes</a:t>
            </a:r>
          </a:p>
        </p:txBody>
      </p:sp>
      <p:sp>
        <p:nvSpPr>
          <p:cNvPr id="20" name="Line 114">
            <a:extLst>
              <a:ext uri="{FF2B5EF4-FFF2-40B4-BE49-F238E27FC236}">
                <a16:creationId xmlns:a16="http://schemas.microsoft.com/office/drawing/2014/main" id="{345C5A1A-0E8B-BA49-9448-EAB41195E807}"/>
              </a:ext>
            </a:extLst>
          </p:cNvPr>
          <p:cNvSpPr>
            <a:spLocks noChangeShapeType="1"/>
          </p:cNvSpPr>
          <p:nvPr/>
        </p:nvSpPr>
        <p:spPr bwMode="auto">
          <a:xfrm flipH="1" flipV="1">
            <a:off x="8398373" y="4985477"/>
            <a:ext cx="1260000" cy="0"/>
          </a:xfrm>
          <a:prstGeom prst="line">
            <a:avLst/>
          </a:prstGeom>
          <a:noFill/>
          <a:ln w="12700">
            <a:solidFill>
              <a:srgbClr val="76132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21" name="CasellaDiTesto 20">
            <a:extLst>
              <a:ext uri="{FF2B5EF4-FFF2-40B4-BE49-F238E27FC236}">
                <a16:creationId xmlns:a16="http://schemas.microsoft.com/office/drawing/2014/main" id="{059A44EF-0CE8-A348-BC57-5BD94CDD7F3E}"/>
              </a:ext>
            </a:extLst>
          </p:cNvPr>
          <p:cNvSpPr txBox="1"/>
          <p:nvPr/>
        </p:nvSpPr>
        <p:spPr>
          <a:xfrm>
            <a:off x="7687684" y="5122288"/>
            <a:ext cx="2827916" cy="1055608"/>
          </a:xfrm>
          <a:prstGeom prst="roundRect">
            <a:avLst/>
          </a:prstGeom>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400" dirty="0">
                <a:solidFill>
                  <a:srgbClr val="002060"/>
                </a:solidFill>
                <a:latin typeface="Helvetica" pitchFamily="2" charset="0"/>
              </a:rPr>
              <a:t>We dropped the A because we had just one case. For the rest we have 38% of both B and C, and 23% of D.</a:t>
            </a:r>
          </a:p>
        </p:txBody>
      </p:sp>
      <p:sp>
        <p:nvSpPr>
          <p:cNvPr id="22" name="Line 114">
            <a:extLst>
              <a:ext uri="{FF2B5EF4-FFF2-40B4-BE49-F238E27FC236}">
                <a16:creationId xmlns:a16="http://schemas.microsoft.com/office/drawing/2014/main" id="{06E9B0CB-3149-154A-A72B-12E825A3DDB7}"/>
              </a:ext>
            </a:extLst>
          </p:cNvPr>
          <p:cNvSpPr>
            <a:spLocks noChangeShapeType="1"/>
          </p:cNvSpPr>
          <p:nvPr/>
        </p:nvSpPr>
        <p:spPr bwMode="auto">
          <a:xfrm rot="5400000" flipH="1" flipV="1">
            <a:off x="3284944" y="5277896"/>
            <a:ext cx="1800000" cy="0"/>
          </a:xfrm>
          <a:prstGeom prst="line">
            <a:avLst/>
          </a:prstGeom>
          <a:noFill/>
          <a:ln w="12700">
            <a:solidFill>
              <a:srgbClr val="44546A"/>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sp>
        <p:nvSpPr>
          <p:cNvPr id="23" name="Line 114">
            <a:extLst>
              <a:ext uri="{FF2B5EF4-FFF2-40B4-BE49-F238E27FC236}">
                <a16:creationId xmlns:a16="http://schemas.microsoft.com/office/drawing/2014/main" id="{75805FE6-4707-E141-8665-FF9D1EDAD228}"/>
              </a:ext>
            </a:extLst>
          </p:cNvPr>
          <p:cNvSpPr>
            <a:spLocks noChangeShapeType="1"/>
          </p:cNvSpPr>
          <p:nvPr/>
        </p:nvSpPr>
        <p:spPr bwMode="auto">
          <a:xfrm rot="5400000" flipH="1" flipV="1">
            <a:off x="6526727" y="5277896"/>
            <a:ext cx="1800000" cy="0"/>
          </a:xfrm>
          <a:prstGeom prst="line">
            <a:avLst/>
          </a:prstGeom>
          <a:noFill/>
          <a:ln w="12700">
            <a:solidFill>
              <a:srgbClr val="44546A"/>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a:defRPr/>
            </a:pPr>
            <a:endParaRPr lang="en-US" sz="1200" kern="0" dirty="0">
              <a:solidFill>
                <a:srgbClr val="000000"/>
              </a:solidFill>
              <a:latin typeface="Arial" panose="020B0604020202020204" pitchFamily="34" charset="0"/>
            </a:endParaRPr>
          </a:p>
        </p:txBody>
      </p:sp>
      <p:pic>
        <p:nvPicPr>
          <p:cNvPr id="5" name="Immagine 4" descr="Immagine che contiene fotografia, nero, gioco&#10;&#10;Descrizione generata automaticamente">
            <a:extLst>
              <a:ext uri="{FF2B5EF4-FFF2-40B4-BE49-F238E27FC236}">
                <a16:creationId xmlns:a16="http://schemas.microsoft.com/office/drawing/2014/main" id="{7ED65B1C-999E-412B-9B49-34BD6FBDB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944" y="1820566"/>
            <a:ext cx="3790800" cy="2132659"/>
          </a:xfrm>
          <a:prstGeom prst="rect">
            <a:avLst/>
          </a:prstGeom>
        </p:spPr>
      </p:pic>
      <p:pic>
        <p:nvPicPr>
          <p:cNvPr id="9" name="Immagine 8" descr="Immagine che contiene fotografia, sedendo, animale, nero&#10;&#10;Descrizione generata automaticamente">
            <a:extLst>
              <a:ext uri="{FF2B5EF4-FFF2-40B4-BE49-F238E27FC236}">
                <a16:creationId xmlns:a16="http://schemas.microsoft.com/office/drawing/2014/main" id="{48DEC680-6DA6-46BD-B88C-C39EAAD5A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898" y="1820566"/>
            <a:ext cx="3799499" cy="2120899"/>
          </a:xfrm>
          <a:prstGeom prst="rect">
            <a:avLst/>
          </a:prstGeom>
        </p:spPr>
      </p:pic>
    </p:spTree>
    <p:extLst>
      <p:ext uri="{BB962C8B-B14F-4D97-AF65-F5344CB8AC3E}">
        <p14:creationId xmlns:p14="http://schemas.microsoft.com/office/powerpoint/2010/main" val="38404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6" grpId="0" animBg="1"/>
      <p:bldP spid="19" grpId="0"/>
      <p:bldP spid="20"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29E313DA-B505-45CA-8054-768579C9D015}"/>
              </a:ext>
            </a:extLst>
          </p:cNvPr>
          <p:cNvSpPr>
            <a:spLocks noGrp="1"/>
          </p:cNvSpPr>
          <p:nvPr>
            <p:ph type="title"/>
          </p:nvPr>
        </p:nvSpPr>
        <p:spPr/>
        <p:txBody>
          <a:bodyPr/>
          <a:lstStyle/>
          <a:p>
            <a:r>
              <a:rPr lang="it-IT" sz="3200">
                <a:solidFill>
                  <a:srgbClr val="FFFFFF"/>
                </a:solidFill>
              </a:rPr>
              <a:t>Density assesment</a:t>
            </a:r>
            <a:endParaRPr lang="it-IT" sz="3200" dirty="0">
              <a:solidFill>
                <a:srgbClr val="FFFFFF"/>
              </a:solidFill>
            </a:endParaRPr>
          </a:p>
        </p:txBody>
      </p:sp>
      <p:sp>
        <p:nvSpPr>
          <p:cNvPr id="4" name="Titolo 1">
            <a:extLst>
              <a:ext uri="{FF2B5EF4-FFF2-40B4-BE49-F238E27FC236}">
                <a16:creationId xmlns:a16="http://schemas.microsoft.com/office/drawing/2014/main" id="{FBCCB9A5-0C06-EC4C-9F30-12A0F7043875}"/>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solidFill>
                  <a:schemeClr val="tx2"/>
                </a:solidFill>
                <a:latin typeface="Helvetica" pitchFamily="2" charset="0"/>
              </a:rPr>
              <a:t>The </a:t>
            </a:r>
            <a:r>
              <a:rPr lang="it-IT" dirty="0" err="1">
                <a:solidFill>
                  <a:schemeClr val="tx2"/>
                </a:solidFill>
                <a:latin typeface="Helvetica" pitchFamily="2" charset="0"/>
              </a:rPr>
              <a:t>Importance</a:t>
            </a:r>
            <a:r>
              <a:rPr lang="it-IT" dirty="0">
                <a:solidFill>
                  <a:schemeClr val="tx2"/>
                </a:solidFill>
                <a:latin typeface="Helvetica" pitchFamily="2" charset="0"/>
              </a:rPr>
              <a:t> of Data </a:t>
            </a:r>
            <a:r>
              <a:rPr lang="it-IT" dirty="0" err="1">
                <a:solidFill>
                  <a:schemeClr val="tx2"/>
                </a:solidFill>
                <a:latin typeface="Helvetica" pitchFamily="2" charset="0"/>
              </a:rPr>
              <a:t>Augmentation</a:t>
            </a:r>
            <a:endParaRPr lang="it-IT" dirty="0"/>
          </a:p>
        </p:txBody>
      </p:sp>
      <p:pic>
        <p:nvPicPr>
          <p:cNvPr id="5" name="Immagine 4">
            <a:extLst>
              <a:ext uri="{FF2B5EF4-FFF2-40B4-BE49-F238E27FC236}">
                <a16:creationId xmlns:a16="http://schemas.microsoft.com/office/drawing/2014/main" id="{5FBBAEFD-EEC9-884B-9DCE-72674528B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468" y="2001785"/>
            <a:ext cx="4083050" cy="3346450"/>
          </a:xfrm>
          <a:prstGeom prst="rect">
            <a:avLst/>
          </a:prstGeom>
        </p:spPr>
      </p:pic>
      <p:sp>
        <p:nvSpPr>
          <p:cNvPr id="24" name="CasellaDiTesto 23">
            <a:extLst>
              <a:ext uri="{FF2B5EF4-FFF2-40B4-BE49-F238E27FC236}">
                <a16:creationId xmlns:a16="http://schemas.microsoft.com/office/drawing/2014/main" id="{BFA516DE-C826-6D43-ACDE-D11011D2F8A7}"/>
              </a:ext>
            </a:extLst>
          </p:cNvPr>
          <p:cNvSpPr txBox="1"/>
          <p:nvPr/>
        </p:nvSpPr>
        <p:spPr>
          <a:xfrm>
            <a:off x="6775871" y="2564186"/>
            <a:ext cx="4083050" cy="2221647"/>
          </a:xfrm>
          <a:prstGeom prst="roundRect">
            <a:avLst>
              <a:gd name="adj" fmla="val 13157"/>
            </a:avLst>
          </a:prstGeom>
          <a:solidFill>
            <a:srgbClr val="A6A6A6">
              <a:alpha val="69804"/>
            </a:srgbClr>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600" dirty="0">
                <a:solidFill>
                  <a:srgbClr val="002060"/>
                </a:solidFill>
                <a:latin typeface="Helvetica" pitchFamily="2" charset="0"/>
              </a:rPr>
              <a:t>During our first attempt we didn’t use any color corrections on the images.</a:t>
            </a:r>
          </a:p>
          <a:p>
            <a:pPr algn="just"/>
            <a:endParaRPr lang="en-US" sz="1600" dirty="0">
              <a:solidFill>
                <a:srgbClr val="002060"/>
              </a:solidFill>
              <a:latin typeface="Helvetica" pitchFamily="2" charset="0"/>
            </a:endParaRPr>
          </a:p>
          <a:p>
            <a:pPr algn="just">
              <a:spcAft>
                <a:spcPts val="600"/>
              </a:spcAft>
            </a:pPr>
            <a:r>
              <a:rPr lang="en-US" sz="1600" dirty="0">
                <a:solidFill>
                  <a:srgbClr val="002060"/>
                </a:solidFill>
                <a:latin typeface="Helvetica" pitchFamily="2" charset="0"/>
              </a:rPr>
              <a:t>Even if the results were quite good, we tried to improve the analysis by applying </a:t>
            </a:r>
            <a:r>
              <a:rPr lang="en-US" sz="1600" dirty="0" err="1">
                <a:solidFill>
                  <a:srgbClr val="002060"/>
                </a:solidFill>
                <a:latin typeface="Helvetica" pitchFamily="2" charset="0"/>
              </a:rPr>
              <a:t>ColorJitter</a:t>
            </a:r>
            <a:r>
              <a:rPr lang="en-US" sz="1600" dirty="0">
                <a:solidFill>
                  <a:srgbClr val="002060"/>
                </a:solidFill>
                <a:latin typeface="Helvetica" pitchFamily="2" charset="0"/>
              </a:rPr>
              <a:t> transformations, changing the contrast we improved our results reaching 75% on test. </a:t>
            </a:r>
          </a:p>
        </p:txBody>
      </p:sp>
    </p:spTree>
    <p:extLst>
      <p:ext uri="{BB962C8B-B14F-4D97-AF65-F5344CB8AC3E}">
        <p14:creationId xmlns:p14="http://schemas.microsoft.com/office/powerpoint/2010/main" val="3560130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361ED351-3C7D-41DD-9EDE-BE04B8F725E1}"/>
              </a:ext>
            </a:extLst>
          </p:cNvPr>
          <p:cNvSpPr>
            <a:spLocks noGrp="1"/>
          </p:cNvSpPr>
          <p:nvPr>
            <p:ph type="title"/>
          </p:nvPr>
        </p:nvSpPr>
        <p:spPr/>
        <p:txBody>
          <a:bodyPr/>
          <a:lstStyle/>
          <a:p>
            <a:r>
              <a:rPr lang="it-IT" sz="3600">
                <a:solidFill>
                  <a:schemeClr val="bg1"/>
                </a:solidFill>
              </a:rPr>
              <a:t>Results</a:t>
            </a:r>
            <a:endParaRPr lang="it-IT" sz="3600" dirty="0">
              <a:solidFill>
                <a:schemeClr val="bg1"/>
              </a:solidFill>
            </a:endParaRPr>
          </a:p>
        </p:txBody>
      </p:sp>
      <p:sp>
        <p:nvSpPr>
          <p:cNvPr id="4" name="Titolo 1">
            <a:extLst>
              <a:ext uri="{FF2B5EF4-FFF2-40B4-BE49-F238E27FC236}">
                <a16:creationId xmlns:a16="http://schemas.microsoft.com/office/drawing/2014/main" id="{2356DAC7-769B-374D-B1CF-8BA70F26E1FB}"/>
              </a:ext>
            </a:extLst>
          </p:cNvPr>
          <p:cNvSpPr txBox="1">
            <a:spLocks/>
          </p:cNvSpPr>
          <p:nvPr/>
        </p:nvSpPr>
        <p:spPr>
          <a:xfrm>
            <a:off x="0" y="276291"/>
            <a:ext cx="10515600" cy="127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Results</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28692740-DF0A-CA4B-94A2-5D9696E678A0}"/>
              </a:ext>
            </a:extLst>
          </p:cNvPr>
          <p:cNvPicPr>
            <a:picLocks noChangeAspect="1"/>
          </p:cNvPicPr>
          <p:nvPr/>
        </p:nvPicPr>
        <p:blipFill>
          <a:blip r:embed="rId2">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217633" y="1405615"/>
            <a:ext cx="6141997" cy="2662166"/>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B31ABE0B-AEDB-844C-9BFC-1CCF1C736718}"/>
              </a:ext>
            </a:extLst>
          </p:cNvPr>
          <p:cNvPicPr>
            <a:picLocks noChangeAspect="1"/>
          </p:cNvPicPr>
          <p:nvPr/>
        </p:nvPicPr>
        <p:blipFill>
          <a:blip r:embed="rId3">
            <a:clrChange>
              <a:clrFrom>
                <a:srgbClr val="FEFEFF"/>
              </a:clrFrom>
              <a:clrTo>
                <a:srgbClr val="FEFEFF">
                  <a:alpha val="0"/>
                </a:srgbClr>
              </a:clrTo>
            </a:clrChange>
            <a:extLst>
              <a:ext uri="{28A0092B-C50C-407E-A947-70E740481C1C}">
                <a14:useLocalDpi xmlns:a14="http://schemas.microsoft.com/office/drawing/2010/main" val="0"/>
              </a:ext>
            </a:extLst>
          </a:blip>
          <a:stretch>
            <a:fillRect/>
          </a:stretch>
        </p:blipFill>
        <p:spPr>
          <a:xfrm>
            <a:off x="217633" y="3946406"/>
            <a:ext cx="6126403" cy="2585020"/>
          </a:xfrm>
          <a:prstGeom prst="rect">
            <a:avLst/>
          </a:prstGeom>
        </p:spPr>
      </p:pic>
      <p:sp>
        <p:nvSpPr>
          <p:cNvPr id="9" name="CasellaDiTesto 8">
            <a:extLst>
              <a:ext uri="{FF2B5EF4-FFF2-40B4-BE49-F238E27FC236}">
                <a16:creationId xmlns:a16="http://schemas.microsoft.com/office/drawing/2014/main" id="{D3355F0C-B08F-6F40-A452-067BCA044B8B}"/>
              </a:ext>
            </a:extLst>
          </p:cNvPr>
          <p:cNvSpPr txBox="1"/>
          <p:nvPr/>
        </p:nvSpPr>
        <p:spPr>
          <a:xfrm>
            <a:off x="7337036" y="2704039"/>
            <a:ext cx="3972383" cy="2727484"/>
          </a:xfrm>
          <a:prstGeom prst="roundRect">
            <a:avLst>
              <a:gd name="adj" fmla="val 11801"/>
            </a:avLst>
          </a:prstGeom>
          <a:solidFill>
            <a:srgbClr val="A6A6A6">
              <a:alpha val="69804"/>
            </a:srgbClr>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solidFill>
                  <a:srgbClr val="002060"/>
                </a:solidFill>
                <a:latin typeface="Helvetica" pitchFamily="2" charset="0"/>
              </a:rPr>
              <a:t>ResNet50 showed a better performance than VGG-16 under the same data augmentation conditions.</a:t>
            </a:r>
          </a:p>
          <a:p>
            <a:pPr marL="285750" indent="-285750" algn="just">
              <a:buFont typeface="Arial" panose="020B0604020202020204" pitchFamily="34" charset="0"/>
              <a:buChar char="•"/>
            </a:pPr>
            <a:endParaRPr lang="en-US" sz="1600" dirty="0">
              <a:solidFill>
                <a:srgbClr val="002060"/>
              </a:solidFill>
              <a:latin typeface="Helvetica" pitchFamily="2" charset="0"/>
            </a:endParaRPr>
          </a:p>
          <a:p>
            <a:pPr marL="285750" indent="-285750" algn="just">
              <a:buFont typeface="Arial" panose="020B0604020202020204" pitchFamily="34" charset="0"/>
              <a:buChar char="•"/>
            </a:pPr>
            <a:r>
              <a:rPr lang="en-US" sz="1600" dirty="0">
                <a:solidFill>
                  <a:srgbClr val="002060"/>
                </a:solidFill>
                <a:latin typeface="Helvetica" pitchFamily="2" charset="0"/>
              </a:rPr>
              <a:t>Even reaching a validation accuracy of 90%, the VGG reached a 66% of accuracy in test.</a:t>
            </a:r>
          </a:p>
          <a:p>
            <a:pPr marL="285750" indent="-285750" algn="just">
              <a:buFont typeface="Arial" panose="020B0604020202020204" pitchFamily="34" charset="0"/>
              <a:buChar char="•"/>
            </a:pPr>
            <a:endParaRPr lang="en-US" sz="1600" dirty="0">
              <a:solidFill>
                <a:srgbClr val="002060"/>
              </a:solidFill>
              <a:latin typeface="Helvetica" pitchFamily="2" charset="0"/>
            </a:endParaRPr>
          </a:p>
          <a:p>
            <a:pPr marL="285750" indent="-285750" algn="just">
              <a:spcAft>
                <a:spcPts val="600"/>
              </a:spcAft>
              <a:buFont typeface="Arial" panose="020B0604020202020204" pitchFamily="34" charset="0"/>
              <a:buChar char="•"/>
            </a:pPr>
            <a:r>
              <a:rPr lang="en-US" sz="1600" dirty="0">
                <a:solidFill>
                  <a:srgbClr val="002060"/>
                </a:solidFill>
                <a:latin typeface="Helvetica" pitchFamily="2" charset="0"/>
              </a:rPr>
              <a:t>ResNet50, instead, reached a 75% in test</a:t>
            </a:r>
          </a:p>
        </p:txBody>
      </p:sp>
    </p:spTree>
    <p:extLst>
      <p:ext uri="{BB962C8B-B14F-4D97-AF65-F5344CB8AC3E}">
        <p14:creationId xmlns:p14="http://schemas.microsoft.com/office/powerpoint/2010/main" val="203609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hidden="1">
            <a:extLst>
              <a:ext uri="{FF2B5EF4-FFF2-40B4-BE49-F238E27FC236}">
                <a16:creationId xmlns:a16="http://schemas.microsoft.com/office/drawing/2014/main" id="{361ED351-3C7D-41DD-9EDE-BE04B8F725E1}"/>
              </a:ext>
            </a:extLst>
          </p:cNvPr>
          <p:cNvSpPr>
            <a:spLocks noGrp="1"/>
          </p:cNvSpPr>
          <p:nvPr>
            <p:ph type="title"/>
          </p:nvPr>
        </p:nvSpPr>
        <p:spPr/>
        <p:txBody>
          <a:bodyPr/>
          <a:lstStyle/>
          <a:p>
            <a:r>
              <a:rPr lang="it-IT" sz="3600">
                <a:solidFill>
                  <a:schemeClr val="bg1"/>
                </a:solidFill>
              </a:rPr>
              <a:t>Results</a:t>
            </a:r>
            <a:endParaRPr lang="it-IT" sz="3600" dirty="0">
              <a:solidFill>
                <a:schemeClr val="bg1"/>
              </a:solidFill>
            </a:endParaRPr>
          </a:p>
        </p:txBody>
      </p:sp>
      <p:sp>
        <p:nvSpPr>
          <p:cNvPr id="4" name="Titolo 1">
            <a:extLst>
              <a:ext uri="{FF2B5EF4-FFF2-40B4-BE49-F238E27FC236}">
                <a16:creationId xmlns:a16="http://schemas.microsoft.com/office/drawing/2014/main" id="{2356DAC7-769B-374D-B1CF-8BA70F26E1FB}"/>
              </a:ext>
            </a:extLst>
          </p:cNvPr>
          <p:cNvSpPr txBox="1">
            <a:spLocks/>
          </p:cNvSpPr>
          <p:nvPr/>
        </p:nvSpPr>
        <p:spPr>
          <a:xfrm>
            <a:off x="0" y="205953"/>
            <a:ext cx="10515600" cy="12700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solidFill>
                  <a:schemeClr val="tx2"/>
                </a:solidFill>
                <a:latin typeface="Helvetica" pitchFamily="2" charset="0"/>
              </a:rPr>
              <a:t>Breast</a:t>
            </a:r>
            <a:r>
              <a:rPr lang="it-IT" dirty="0">
                <a:solidFill>
                  <a:schemeClr val="tx2"/>
                </a:solidFill>
                <a:latin typeface="Helvetica" pitchFamily="2" charset="0"/>
              </a:rPr>
              <a:t> </a:t>
            </a:r>
            <a:r>
              <a:rPr lang="it-IT" dirty="0" err="1">
                <a:solidFill>
                  <a:schemeClr val="tx2"/>
                </a:solidFill>
                <a:latin typeface="Helvetica" pitchFamily="2" charset="0"/>
              </a:rPr>
              <a:t>Cancer</a:t>
            </a:r>
            <a:r>
              <a:rPr lang="it-IT" dirty="0">
                <a:solidFill>
                  <a:schemeClr val="tx2"/>
                </a:solidFill>
                <a:latin typeface="Helvetica" pitchFamily="2" charset="0"/>
              </a:rPr>
              <a:t> </a:t>
            </a:r>
            <a:r>
              <a:rPr lang="it-IT" dirty="0" err="1">
                <a:solidFill>
                  <a:schemeClr val="tx2"/>
                </a:solidFill>
                <a:latin typeface="Helvetica" pitchFamily="2" charset="0"/>
              </a:rPr>
              <a:t>Diagnosis</a:t>
            </a:r>
            <a:r>
              <a:rPr lang="it-IT" dirty="0">
                <a:solidFill>
                  <a:schemeClr val="tx2"/>
                </a:solidFill>
                <a:latin typeface="Helvetica" pitchFamily="2" charset="0"/>
              </a:rPr>
              <a:t> </a:t>
            </a:r>
            <a:r>
              <a:rPr lang="it-IT" dirty="0" err="1">
                <a:solidFill>
                  <a:schemeClr val="tx2"/>
                </a:solidFill>
                <a:latin typeface="Helvetica" pitchFamily="2" charset="0"/>
              </a:rPr>
              <a:t>using</a:t>
            </a:r>
            <a:r>
              <a:rPr lang="it-IT" dirty="0">
                <a:solidFill>
                  <a:schemeClr val="tx2"/>
                </a:solidFill>
                <a:latin typeface="Helvetica" pitchFamily="2" charset="0"/>
              </a:rPr>
              <a:t> Digital </a:t>
            </a:r>
            <a:r>
              <a:rPr lang="it-IT" dirty="0" err="1">
                <a:solidFill>
                  <a:schemeClr val="tx2"/>
                </a:solidFill>
                <a:latin typeface="Helvetica" pitchFamily="2" charset="0"/>
              </a:rPr>
              <a:t>Tomosynthesis</a:t>
            </a:r>
            <a:r>
              <a:rPr lang="it-IT" dirty="0">
                <a:solidFill>
                  <a:schemeClr val="tx2"/>
                </a:solidFill>
                <a:latin typeface="Helvetica" pitchFamily="2" charset="0"/>
              </a:rPr>
              <a:t> </a:t>
            </a:r>
            <a:endParaRPr lang="it-IT" dirty="0"/>
          </a:p>
        </p:txBody>
      </p:sp>
      <p:pic>
        <p:nvPicPr>
          <p:cNvPr id="5" name="Immagine 4" descr="Immagine che contiene animale, sedendo, guardando, rosso&#10;&#10;Descrizione generata automaticamente">
            <a:extLst>
              <a:ext uri="{FF2B5EF4-FFF2-40B4-BE49-F238E27FC236}">
                <a16:creationId xmlns:a16="http://schemas.microsoft.com/office/drawing/2014/main" id="{482F4E1A-0D65-C249-84B6-045014656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21" y="1865016"/>
            <a:ext cx="3300826" cy="4354872"/>
          </a:xfrm>
          <a:prstGeom prst="rect">
            <a:avLst/>
          </a:prstGeom>
        </p:spPr>
      </p:pic>
      <p:pic>
        <p:nvPicPr>
          <p:cNvPr id="10" name="Immagine 9" descr="Immagine che contiene fotografia, bianco, sedendo, nero&#10;&#10;Descrizione generata automaticamente">
            <a:extLst>
              <a:ext uri="{FF2B5EF4-FFF2-40B4-BE49-F238E27FC236}">
                <a16:creationId xmlns:a16="http://schemas.microsoft.com/office/drawing/2014/main" id="{ED1CF68D-71FD-054D-B53C-6D2E995A3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896" y="1865016"/>
            <a:ext cx="3275459" cy="4354872"/>
          </a:xfrm>
          <a:prstGeom prst="rect">
            <a:avLst/>
          </a:prstGeom>
        </p:spPr>
      </p:pic>
      <p:pic>
        <p:nvPicPr>
          <p:cNvPr id="12" name="Immagine 11" descr="Immagine che contiene tartaruga, rettile, bianco, fotografia&#10;&#10;Descrizione generata automaticamente">
            <a:extLst>
              <a:ext uri="{FF2B5EF4-FFF2-40B4-BE49-F238E27FC236}">
                <a16:creationId xmlns:a16="http://schemas.microsoft.com/office/drawing/2014/main" id="{DDF4E21A-0BF3-8D4D-9371-2DC17B8AE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604" y="1865016"/>
            <a:ext cx="3270787" cy="4354872"/>
          </a:xfrm>
          <a:prstGeom prst="rect">
            <a:avLst/>
          </a:prstGeom>
        </p:spPr>
      </p:pic>
    </p:spTree>
    <p:extLst>
      <p:ext uri="{BB962C8B-B14F-4D97-AF65-F5344CB8AC3E}">
        <p14:creationId xmlns:p14="http://schemas.microsoft.com/office/powerpoint/2010/main" val="1500104956"/>
      </p:ext>
    </p:extLst>
  </p:cSld>
  <p:clrMapOvr>
    <a:masterClrMapping/>
  </p:clrMapOvr>
</p:sld>
</file>

<file path=ppt/theme/theme1.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3599</TotalTime>
  <Words>931</Words>
  <Application>Microsoft Office PowerPoint</Application>
  <PresentationFormat>Widescreen</PresentationFormat>
  <Paragraphs>102</Paragraphs>
  <Slides>15</Slides>
  <Notes>0</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15</vt:i4>
      </vt:variant>
    </vt:vector>
  </HeadingPairs>
  <TitlesOfParts>
    <vt:vector size="21" baseType="lpstr">
      <vt:lpstr>Arial</vt:lpstr>
      <vt:lpstr>Calibri</vt:lpstr>
      <vt:lpstr>Calibri Light</vt:lpstr>
      <vt:lpstr>Helvetica</vt:lpstr>
      <vt:lpstr>Personalizza struttura</vt:lpstr>
      <vt:lpstr>1_Personalizza struttura</vt:lpstr>
      <vt:lpstr>Presentazione standard di PowerPoint</vt:lpstr>
      <vt:lpstr>Project Scope</vt:lpstr>
      <vt:lpstr>Dataset</vt:lpstr>
      <vt:lpstr>Support Data</vt:lpstr>
      <vt:lpstr>Model Used</vt:lpstr>
      <vt:lpstr>Density assesment</vt:lpstr>
      <vt:lpstr>Density assesment</vt:lpstr>
      <vt:lpstr>Results</vt:lpstr>
      <vt:lpstr>Results</vt:lpstr>
      <vt:lpstr>Results</vt:lpstr>
      <vt:lpstr>Results</vt:lpstr>
      <vt:lpstr>Three Different Approaches</vt:lpstr>
      <vt:lpstr>Presentazione standard di PowerPoint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Diletta Abbonato</dc:creator>
  <cp:lastModifiedBy>lucia testa</cp:lastModifiedBy>
  <cp:revision>38</cp:revision>
  <dcterms:created xsi:type="dcterms:W3CDTF">2020-06-04T13:33:41Z</dcterms:created>
  <dcterms:modified xsi:type="dcterms:W3CDTF">2020-06-07T19:53:40Z</dcterms:modified>
</cp:coreProperties>
</file>